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7" r:id="rId2"/>
    <p:sldId id="273" r:id="rId3"/>
    <p:sldId id="261" r:id="rId4"/>
    <p:sldId id="270" r:id="rId5"/>
    <p:sldId id="267" r:id="rId6"/>
    <p:sldId id="268" r:id="rId7"/>
    <p:sldId id="272" r:id="rId8"/>
  </p:sldIdLst>
  <p:sldSz cx="12192000" cy="6858000"/>
  <p:notesSz cx="6735763" cy="9866313"/>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Светлый стиль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73" autoAdjust="0"/>
  </p:normalViewPr>
  <p:slideViewPr>
    <p:cSldViewPr snapToGrid="0" showGuides="1">
      <p:cViewPr>
        <p:scale>
          <a:sx n="55" d="100"/>
          <a:sy n="55" d="100"/>
        </p:scale>
        <p:origin x="-595" y="-5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explosion val="25"/>
          <c:dLbls>
            <c:txPr>
              <a:bodyPr/>
              <a:lstStyle/>
              <a:p>
                <a:pPr>
                  <a:defRPr sz="2000" b="1"/>
                </a:pPr>
                <a:endParaRPr lang="ru-RU"/>
              </a:p>
            </c:txPr>
            <c:showLegendKey val="0"/>
            <c:showVal val="1"/>
            <c:showCatName val="0"/>
            <c:showSerName val="0"/>
            <c:showPercent val="0"/>
            <c:showBubbleSize val="0"/>
            <c:showLeaderLines val="1"/>
          </c:dLbls>
          <c:cat>
            <c:strRef>
              <c:f>Лист1!$A$2:$A$6</c:f>
              <c:strCache>
                <c:ptCount val="5"/>
                <c:pt idx="0">
                  <c:v>Товариства з обмеженою відповідальністю</c:v>
                </c:pt>
                <c:pt idx="1">
                  <c:v>Фізичні особи - підприємці</c:v>
                </c:pt>
                <c:pt idx="2">
                  <c:v>Приватні підприємства</c:v>
                </c:pt>
                <c:pt idx="3">
                  <c:v>Фермерські господарства</c:v>
                </c:pt>
                <c:pt idx="4">
                  <c:v>інші</c:v>
                </c:pt>
              </c:strCache>
            </c:strRef>
          </c:cat>
          <c:val>
            <c:numRef>
              <c:f>Лист1!$B$2:$B$6</c:f>
              <c:numCache>
                <c:formatCode>General</c:formatCode>
                <c:ptCount val="5"/>
                <c:pt idx="0">
                  <c:v>92</c:v>
                </c:pt>
                <c:pt idx="1">
                  <c:v>88</c:v>
                </c:pt>
                <c:pt idx="2">
                  <c:v>12</c:v>
                </c:pt>
                <c:pt idx="3">
                  <c:v>2</c:v>
                </c:pt>
                <c:pt idx="4">
                  <c:v>12</c:v>
                </c:pt>
              </c:numCache>
            </c:numRef>
          </c:val>
        </c:ser>
        <c:dLbls>
          <c:showLegendKey val="0"/>
          <c:showVal val="0"/>
          <c:showCatName val="0"/>
          <c:showSerName val="0"/>
          <c:showPercent val="0"/>
          <c:showBubbleSize val="0"/>
          <c:showLeaderLines val="1"/>
        </c:dLbls>
      </c:pie3DChart>
    </c:plotArea>
    <c:legend>
      <c:legendPos val="r"/>
      <c:layout>
        <c:manualLayout>
          <c:xMode val="edge"/>
          <c:yMode val="edge"/>
          <c:x val="0.65611294629577266"/>
          <c:y val="0.21582191931890868"/>
          <c:w val="0.3361745210512162"/>
          <c:h val="0.5683561613621827"/>
        </c:manualLayout>
      </c:layout>
      <c:overlay val="0"/>
      <c:txPr>
        <a:bodyPr/>
        <a:lstStyle/>
        <a:p>
          <a:pPr>
            <a:defRPr lang="ru-RU" sz="1600" b="1" kern="1200">
              <a:solidFill>
                <a:srgbClr val="0C3C7D"/>
              </a:solidFill>
              <a:latin typeface="e-Ukraine Head" panose="00000500000000000000" pitchFamily="50" charset="-52"/>
              <a:ea typeface="+mn-ea"/>
              <a:cs typeface="+mn-cs"/>
            </a:defRPr>
          </a:pPr>
          <a:endParaRPr lang="ru-RU"/>
        </a:p>
      </c:txPr>
    </c:legend>
    <c:plotVisOnly val="1"/>
    <c:dispBlanksAs val="gap"/>
    <c:showDLblsOverMax val="0"/>
  </c:chart>
  <c:txPr>
    <a:bodyPr/>
    <a:lstStyle/>
    <a:p>
      <a:pPr>
        <a:defRPr sz="1800"/>
      </a:pPr>
      <a:endParaRPr lang="ru-RU"/>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941F7F33-7C7E-477C-B084-1128BC1CB601}" type="datetimeFigureOut">
              <a:rPr lang="uk-UA" smtClean="0"/>
              <a:t>15.02.2024</a:t>
            </a:fld>
            <a:endParaRPr lang="uk-UA"/>
          </a:p>
        </p:txBody>
      </p:sp>
      <p:sp>
        <p:nvSpPr>
          <p:cNvPr id="4" name="Образ слайда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6F8EFA47-1690-4696-953C-1C8B7BC61EFE}" type="slidenum">
              <a:rPr lang="uk-UA" smtClean="0"/>
              <a:t>‹#›</a:t>
            </a:fld>
            <a:endParaRPr lang="uk-UA"/>
          </a:p>
        </p:txBody>
      </p:sp>
    </p:spTree>
    <p:extLst>
      <p:ext uri="{BB962C8B-B14F-4D97-AF65-F5344CB8AC3E}">
        <p14:creationId xmlns:p14="http://schemas.microsoft.com/office/powerpoint/2010/main" val="1388802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6"/>
            <a:ext cx="103632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39"/>
            <a:ext cx="27432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2916143-1F45-4AF8-A521-517199DB05FB}" type="datetimeFigureOut">
              <a:rPr lang="uk-UA" smtClean="0"/>
              <a:pPr/>
              <a:t>15.02.2024</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FB6798A7-F1E4-42DF-8192-81AEA27E9E0A}"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916143-1F45-4AF8-A521-517199DB05FB}" type="datetimeFigureOut">
              <a:rPr lang="uk-UA" smtClean="0"/>
              <a:pPr/>
              <a:t>15.02.2024</a:t>
            </a:fld>
            <a:endParaRPr lang="uk-UA"/>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6798A7-F1E4-42DF-8192-81AEA27E9E0A}"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2.wdp"/><Relationship Id="rId1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1.png"/><Relationship Id="rId17" Type="http://schemas.microsoft.com/office/2007/relationships/hdphoto" Target="../media/hdphoto4.wdp"/><Relationship Id="rId2" Type="http://schemas.openxmlformats.org/officeDocument/2006/relationships/image" Target="../media/image2.png"/><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6.png"/><Relationship Id="rId11" Type="http://schemas.microsoft.com/office/2007/relationships/hdphoto" Target="../media/hdphoto1.wdp"/><Relationship Id="rId5" Type="http://schemas.openxmlformats.org/officeDocument/2006/relationships/image" Target="../media/image5.png"/><Relationship Id="rId15" Type="http://schemas.microsoft.com/office/2007/relationships/hdphoto" Target="../media/hdphoto3.wdp"/><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4.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a16="http://schemas.microsoft.com/office/drawing/2014/main" xmlns="" id="{31A5644E-1B95-3ED7-1799-78799E90141F}"/>
              </a:ext>
            </a:extLst>
          </p:cNvPr>
          <p:cNvSpPr/>
          <p:nvPr/>
        </p:nvSpPr>
        <p:spPr>
          <a:xfrm>
            <a:off x="11048301" y="0"/>
            <a:ext cx="1233182"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a16="http://schemas.microsoft.com/office/drawing/2014/main" xmlns="" id="{4A56DB88-AE6C-A746-DEEC-3BC2CE9D1B37}"/>
              </a:ext>
            </a:extLst>
          </p:cNvPr>
          <p:cNvSpPr/>
          <p:nvPr/>
        </p:nvSpPr>
        <p:spPr>
          <a:xfrm>
            <a:off x="11048301" y="6173238"/>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a16="http://schemas.microsoft.com/office/drawing/2014/main" xmlns="" id="{DADAEDF9-8E25-5E1D-7F55-8D35C0ED653D}"/>
              </a:ext>
            </a:extLst>
          </p:cNvPr>
          <p:cNvSpPr/>
          <p:nvPr/>
        </p:nvSpPr>
        <p:spPr>
          <a:xfrm>
            <a:off x="0" y="0"/>
            <a:ext cx="11048300" cy="872835"/>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2" name="Заголовок 1">
            <a:extLst>
              <a:ext uri="{FF2B5EF4-FFF2-40B4-BE49-F238E27FC236}">
                <a16:creationId xmlns:a16="http://schemas.microsoft.com/office/drawing/2014/main" xmlns="" id="{F9764D95-A9C7-26F8-1E80-CEF041343765}"/>
              </a:ext>
            </a:extLst>
          </p:cNvPr>
          <p:cNvSpPr>
            <a:spLocks noGrp="1"/>
          </p:cNvSpPr>
          <p:nvPr>
            <p:ph type="ctrTitle"/>
          </p:nvPr>
        </p:nvSpPr>
        <p:spPr>
          <a:xfrm>
            <a:off x="82337" y="-49113"/>
            <a:ext cx="10821190" cy="971060"/>
          </a:xfrm>
          <a:ln>
            <a:noFill/>
          </a:ln>
        </p:spPr>
        <p:txBody>
          <a:bodyPr anchor="ctr">
            <a:noAutofit/>
          </a:bodyPr>
          <a:lstStyle/>
          <a:p>
            <a:r>
              <a:rPr lang="uk-UA" sz="2000" b="1" dirty="0" smtClean="0">
                <a:solidFill>
                  <a:srgbClr val="0C3C7D"/>
                </a:solidFill>
                <a:latin typeface="e-Ukraine Head" panose="00000500000000000000" pitchFamily="50" charset="-52"/>
              </a:rPr>
              <a:t>ДЕПАРТАМЕНТ ЕКОНОМІЧНОГО ТА РЕГІОНАЛЬНОГО РОЗВИТКУ ЗАКАРПАТСЬКОЇ ОВА</a:t>
            </a:r>
            <a:endParaRPr lang="uk-UA" sz="2000" b="1" dirty="0">
              <a:solidFill>
                <a:srgbClr val="0C3C7D"/>
              </a:solidFill>
              <a:latin typeface="e-Ukraine Head" panose="00000500000000000000" pitchFamily="50" charset="-52"/>
            </a:endParaRPr>
          </a:p>
        </p:txBody>
      </p:sp>
      <p:sp>
        <p:nvSpPr>
          <p:cNvPr id="35" name="Прямоугольник 34"/>
          <p:cNvSpPr/>
          <p:nvPr/>
        </p:nvSpPr>
        <p:spPr>
          <a:xfrm>
            <a:off x="459336" y="1746924"/>
            <a:ext cx="10291791" cy="2893100"/>
          </a:xfrm>
          <a:prstGeom prst="rect">
            <a:avLst/>
          </a:prstGeom>
        </p:spPr>
        <p:txBody>
          <a:bodyPr wrap="square">
            <a:spAutoFit/>
          </a:bodyPr>
          <a:lstStyle/>
          <a:p>
            <a:pPr algn="ctr"/>
            <a:r>
              <a:rPr lang="uk-UA" sz="2600" b="1" dirty="0" smtClean="0">
                <a:solidFill>
                  <a:srgbClr val="0C3C7D"/>
                </a:solidFill>
                <a:latin typeface="e-Ukraine Head Light" panose="00000400000000000000" pitchFamily="50" charset="-52"/>
              </a:rPr>
              <a:t>ЗВІТ за 2023 рік </a:t>
            </a:r>
          </a:p>
          <a:p>
            <a:pPr algn="ctr"/>
            <a:r>
              <a:rPr lang="uk-UA" sz="2600" dirty="0" smtClean="0">
                <a:solidFill>
                  <a:srgbClr val="0C3C7D"/>
                </a:solidFill>
                <a:latin typeface="e-Ukraine Head Light" panose="00000400000000000000" pitchFamily="50" charset="-52"/>
              </a:rPr>
              <a:t>про надання фінансово-кредитної та матеріально-технічної підтримки підприємництва в рамках виконання </a:t>
            </a:r>
            <a:r>
              <a:rPr lang="ru-RU" sz="2600" dirty="0" err="1">
                <a:solidFill>
                  <a:srgbClr val="0C3C7D"/>
                </a:solidFill>
                <a:latin typeface="e-Ukraine Head Light" panose="00000400000000000000" pitchFamily="50" charset="-52"/>
              </a:rPr>
              <a:t>Програми</a:t>
            </a:r>
            <a:r>
              <a:rPr lang="ru-RU" sz="2600" dirty="0">
                <a:solidFill>
                  <a:srgbClr val="0C3C7D"/>
                </a:solidFill>
                <a:latin typeface="e-Ukraine Head Light" panose="00000400000000000000" pitchFamily="50" charset="-52"/>
              </a:rPr>
              <a:t> </a:t>
            </a:r>
            <a:r>
              <a:rPr lang="ru-RU" sz="2600" dirty="0" err="1">
                <a:solidFill>
                  <a:srgbClr val="0C3C7D"/>
                </a:solidFill>
                <a:latin typeface="e-Ukraine Head Light" panose="00000400000000000000" pitchFamily="50" charset="-52"/>
              </a:rPr>
              <a:t>розвитку</a:t>
            </a:r>
            <a:r>
              <a:rPr lang="ru-RU" sz="2600" dirty="0">
                <a:solidFill>
                  <a:srgbClr val="0C3C7D"/>
                </a:solidFill>
                <a:latin typeface="e-Ukraine Head Light" panose="00000400000000000000" pitchFamily="50" charset="-52"/>
              </a:rPr>
              <a:t> малого та </a:t>
            </a:r>
            <a:r>
              <a:rPr lang="ru-RU" sz="2600" dirty="0" err="1">
                <a:solidFill>
                  <a:srgbClr val="0C3C7D"/>
                </a:solidFill>
                <a:latin typeface="e-Ukraine Head Light" panose="00000400000000000000" pitchFamily="50" charset="-52"/>
              </a:rPr>
              <a:t>середнього</a:t>
            </a:r>
            <a:r>
              <a:rPr lang="ru-RU" sz="2600" dirty="0">
                <a:solidFill>
                  <a:srgbClr val="0C3C7D"/>
                </a:solidFill>
                <a:latin typeface="e-Ukraine Head Light" panose="00000400000000000000" pitchFamily="50" charset="-52"/>
              </a:rPr>
              <a:t> </a:t>
            </a:r>
            <a:r>
              <a:rPr lang="ru-RU" sz="2600" dirty="0" err="1">
                <a:solidFill>
                  <a:srgbClr val="0C3C7D"/>
                </a:solidFill>
                <a:latin typeface="e-Ukraine Head Light" panose="00000400000000000000" pitchFamily="50" charset="-52"/>
              </a:rPr>
              <a:t>підприємництва</a:t>
            </a:r>
            <a:r>
              <a:rPr lang="ru-RU" sz="2600" dirty="0">
                <a:solidFill>
                  <a:srgbClr val="0C3C7D"/>
                </a:solidFill>
                <a:latin typeface="e-Ukraine Head Light" panose="00000400000000000000" pitchFamily="50" charset="-52"/>
              </a:rPr>
              <a:t>, у тому </a:t>
            </a:r>
            <a:r>
              <a:rPr lang="ru-RU" sz="2600" dirty="0" err="1">
                <a:solidFill>
                  <a:srgbClr val="0C3C7D"/>
                </a:solidFill>
                <a:latin typeface="e-Ukraine Head Light" panose="00000400000000000000" pitchFamily="50" charset="-52"/>
              </a:rPr>
              <a:t>числі</a:t>
            </a:r>
            <a:r>
              <a:rPr lang="ru-RU" sz="2600" dirty="0">
                <a:solidFill>
                  <a:srgbClr val="0C3C7D"/>
                </a:solidFill>
                <a:latin typeface="e-Ukraine Head Light" panose="00000400000000000000" pitchFamily="50" charset="-52"/>
              </a:rPr>
              <a:t> для </a:t>
            </a:r>
            <a:r>
              <a:rPr lang="ru-RU" sz="2600" dirty="0" err="1">
                <a:solidFill>
                  <a:srgbClr val="0C3C7D"/>
                </a:solidFill>
                <a:latin typeface="e-Ukraine Head Light" panose="00000400000000000000" pitchFamily="50" charset="-52"/>
              </a:rPr>
              <a:t>підприємців</a:t>
            </a:r>
            <a:r>
              <a:rPr lang="ru-RU" sz="2600" dirty="0">
                <a:solidFill>
                  <a:srgbClr val="0C3C7D"/>
                </a:solidFill>
                <a:latin typeface="e-Ukraine Head Light" panose="00000400000000000000" pitchFamily="50" charset="-52"/>
              </a:rPr>
              <a:t> – </a:t>
            </a:r>
            <a:r>
              <a:rPr lang="ru-RU" sz="2600" dirty="0" err="1">
                <a:solidFill>
                  <a:srgbClr val="0C3C7D"/>
                </a:solidFill>
                <a:latin typeface="e-Ukraine Head Light" panose="00000400000000000000" pitchFamily="50" charset="-52"/>
              </a:rPr>
              <a:t>ветеранів</a:t>
            </a:r>
            <a:r>
              <a:rPr lang="ru-RU" sz="2600" dirty="0">
                <a:solidFill>
                  <a:srgbClr val="0C3C7D"/>
                </a:solidFill>
                <a:latin typeface="e-Ukraine Head Light" panose="00000400000000000000" pitchFamily="50" charset="-52"/>
              </a:rPr>
              <a:t>, </a:t>
            </a:r>
            <a:r>
              <a:rPr lang="ru-RU" sz="2600" dirty="0" err="1">
                <a:solidFill>
                  <a:srgbClr val="0C3C7D"/>
                </a:solidFill>
                <a:latin typeface="e-Ukraine Head Light" panose="00000400000000000000" pitchFamily="50" charset="-52"/>
              </a:rPr>
              <a:t>учасників</a:t>
            </a:r>
            <a:r>
              <a:rPr lang="ru-RU" sz="2600" dirty="0">
                <a:solidFill>
                  <a:srgbClr val="0C3C7D"/>
                </a:solidFill>
                <a:latin typeface="e-Ukraine Head Light" panose="00000400000000000000" pitchFamily="50" charset="-52"/>
              </a:rPr>
              <a:t> </a:t>
            </a:r>
            <a:r>
              <a:rPr lang="ru-RU" sz="2600" dirty="0" err="1">
                <a:solidFill>
                  <a:srgbClr val="0C3C7D"/>
                </a:solidFill>
                <a:latin typeface="e-Ukraine Head Light" panose="00000400000000000000" pitchFamily="50" charset="-52"/>
              </a:rPr>
              <a:t>бойових</a:t>
            </a:r>
            <a:r>
              <a:rPr lang="ru-RU" sz="2600" dirty="0">
                <a:solidFill>
                  <a:srgbClr val="0C3C7D"/>
                </a:solidFill>
                <a:latin typeface="e-Ukraine Head Light" panose="00000400000000000000" pitchFamily="50" charset="-52"/>
              </a:rPr>
              <a:t> </a:t>
            </a:r>
            <a:r>
              <a:rPr lang="ru-RU" sz="2600" dirty="0" err="1" smtClean="0">
                <a:solidFill>
                  <a:srgbClr val="0C3C7D"/>
                </a:solidFill>
                <a:latin typeface="e-Ukraine Head Light" panose="00000400000000000000" pitchFamily="50" charset="-52"/>
              </a:rPr>
              <a:t>дій</a:t>
            </a:r>
            <a:r>
              <a:rPr lang="ru-RU" sz="2600" dirty="0" smtClean="0">
                <a:solidFill>
                  <a:srgbClr val="0C3C7D"/>
                </a:solidFill>
                <a:latin typeface="e-Ukraine Head Light" panose="00000400000000000000" pitchFamily="50" charset="-52"/>
              </a:rPr>
              <a:t> та </a:t>
            </a:r>
            <a:r>
              <a:rPr lang="ru-RU" sz="2600" dirty="0" err="1" smtClean="0">
                <a:solidFill>
                  <a:srgbClr val="0C3C7D"/>
                </a:solidFill>
                <a:latin typeface="e-Ukraine Head Light" panose="00000400000000000000" pitchFamily="50" charset="-52"/>
              </a:rPr>
              <a:t>членів</a:t>
            </a:r>
            <a:r>
              <a:rPr lang="ru-RU" sz="2600" dirty="0" smtClean="0">
                <a:solidFill>
                  <a:srgbClr val="0C3C7D"/>
                </a:solidFill>
                <a:latin typeface="e-Ukraine Head Light" panose="00000400000000000000" pitchFamily="50" charset="-52"/>
              </a:rPr>
              <a:t> </a:t>
            </a:r>
            <a:r>
              <a:rPr lang="ru-RU" sz="2600" dirty="0" err="1" smtClean="0">
                <a:solidFill>
                  <a:srgbClr val="0C3C7D"/>
                </a:solidFill>
                <a:latin typeface="e-Ukraine Head Light" panose="00000400000000000000" pitchFamily="50" charset="-52"/>
              </a:rPr>
              <a:t>їх</a:t>
            </a:r>
            <a:r>
              <a:rPr lang="ru-RU" sz="2600" dirty="0" smtClean="0">
                <a:solidFill>
                  <a:srgbClr val="0C3C7D"/>
                </a:solidFill>
                <a:latin typeface="e-Ukraine Head Light" panose="00000400000000000000" pitchFamily="50" charset="-52"/>
              </a:rPr>
              <a:t> </a:t>
            </a:r>
            <a:r>
              <a:rPr lang="ru-RU" sz="2600" dirty="0" err="1" smtClean="0">
                <a:solidFill>
                  <a:srgbClr val="0C3C7D"/>
                </a:solidFill>
                <a:latin typeface="e-Ukraine Head Light" panose="00000400000000000000" pitchFamily="50" charset="-52"/>
              </a:rPr>
              <a:t>сімей</a:t>
            </a:r>
            <a:r>
              <a:rPr lang="ru-RU" sz="2600" dirty="0" smtClean="0">
                <a:solidFill>
                  <a:srgbClr val="0C3C7D"/>
                </a:solidFill>
                <a:latin typeface="e-Ukraine Head Light" panose="00000400000000000000" pitchFamily="50" charset="-52"/>
              </a:rPr>
              <a:t>, у </a:t>
            </a:r>
            <a:r>
              <a:rPr lang="ru-RU" sz="2600" dirty="0" err="1" smtClean="0">
                <a:solidFill>
                  <a:srgbClr val="0C3C7D"/>
                </a:solidFill>
                <a:latin typeface="e-Ukraine Head Light" panose="00000400000000000000" pitchFamily="50" charset="-52"/>
              </a:rPr>
              <a:t>Закарпатській</a:t>
            </a:r>
            <a:r>
              <a:rPr lang="ru-RU" sz="2600" dirty="0" smtClean="0">
                <a:solidFill>
                  <a:srgbClr val="0C3C7D"/>
                </a:solidFill>
                <a:latin typeface="e-Ukraine Head Light" panose="00000400000000000000" pitchFamily="50" charset="-52"/>
              </a:rPr>
              <a:t> </a:t>
            </a:r>
            <a:r>
              <a:rPr lang="ru-RU" sz="2600" dirty="0" err="1" smtClean="0">
                <a:solidFill>
                  <a:srgbClr val="0C3C7D"/>
                </a:solidFill>
                <a:latin typeface="e-Ukraine Head Light" panose="00000400000000000000" pitchFamily="50" charset="-52"/>
              </a:rPr>
              <a:t>області</a:t>
            </a:r>
            <a:r>
              <a:rPr lang="ru-RU" sz="2600" dirty="0" smtClean="0">
                <a:solidFill>
                  <a:srgbClr val="0C3C7D"/>
                </a:solidFill>
                <a:latin typeface="e-Ukraine Head Light" panose="00000400000000000000" pitchFamily="50" charset="-52"/>
              </a:rPr>
              <a:t> на 2021 – 2024 роки</a:t>
            </a:r>
            <a:endParaRPr lang="uk-UA" sz="2600" dirty="0">
              <a:solidFill>
                <a:srgbClr val="0C3C7D"/>
              </a:solidFill>
              <a:latin typeface="e-Ukraine Head Light" panose="00000400000000000000" pitchFamily="50" charset="-52"/>
            </a:endParaRPr>
          </a:p>
        </p:txBody>
      </p:sp>
      <p:sp>
        <p:nvSpPr>
          <p:cNvPr id="1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1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4849"/>
          <a:stretch/>
        </p:blipFill>
        <p:spPr>
          <a:xfrm>
            <a:off x="11243460" y="4745300"/>
            <a:ext cx="776764" cy="1341544"/>
          </a:xfrm>
          <a:prstGeom prst="rect">
            <a:avLst/>
          </a:prstGeom>
        </p:spPr>
      </p:pic>
    </p:spTree>
    <p:extLst>
      <p:ext uri="{BB962C8B-B14F-4D97-AF65-F5344CB8AC3E}">
        <p14:creationId xmlns:p14="http://schemas.microsoft.com/office/powerpoint/2010/main" val="786226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a16="http://schemas.microsoft.com/office/drawing/2014/main" xmlns="" id="{31A5644E-1B95-3ED7-1799-78799E90141F}"/>
              </a:ext>
            </a:extLst>
          </p:cNvPr>
          <p:cNvSpPr/>
          <p:nvPr/>
        </p:nvSpPr>
        <p:spPr>
          <a:xfrm>
            <a:off x="11048301" y="0"/>
            <a:ext cx="1233182"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a16="http://schemas.microsoft.com/office/drawing/2014/main" xmlns="" id="{4A56DB88-AE6C-A746-DEEC-3BC2CE9D1B37}"/>
              </a:ext>
            </a:extLst>
          </p:cNvPr>
          <p:cNvSpPr/>
          <p:nvPr/>
        </p:nvSpPr>
        <p:spPr>
          <a:xfrm>
            <a:off x="11048301" y="6173238"/>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a16="http://schemas.microsoft.com/office/drawing/2014/main" xmlns="" id="{DADAEDF9-8E25-5E1D-7F55-8D35C0ED653D}"/>
              </a:ext>
            </a:extLst>
          </p:cNvPr>
          <p:cNvSpPr/>
          <p:nvPr/>
        </p:nvSpPr>
        <p:spPr>
          <a:xfrm>
            <a:off x="0" y="0"/>
            <a:ext cx="11048300" cy="872835"/>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6" name="Прямоугольник 25"/>
          <p:cNvSpPr/>
          <p:nvPr/>
        </p:nvSpPr>
        <p:spPr>
          <a:xfrm>
            <a:off x="1308616" y="2872615"/>
            <a:ext cx="3428848" cy="769441"/>
          </a:xfrm>
          <a:prstGeom prst="rect">
            <a:avLst/>
          </a:prstGeom>
        </p:spPr>
        <p:txBody>
          <a:bodyPr wrap="square">
            <a:spAutoFit/>
          </a:bodyPr>
          <a:lstStyle/>
          <a:p>
            <a:pPr algn="just"/>
            <a:r>
              <a:rPr lang="uk-UA" sz="1200" dirty="0">
                <a:solidFill>
                  <a:srgbClr val="0C3C7D"/>
                </a:solidFill>
                <a:latin typeface="e-Ukraine Head Light" panose="00000400000000000000" pitchFamily="50" charset="-52"/>
              </a:rPr>
              <a:t>суб'єкти господарювання фактично отримали компенсацію у сумі </a:t>
            </a:r>
          </a:p>
          <a:p>
            <a:pPr algn="just"/>
            <a:r>
              <a:rPr lang="uk-UA" sz="2000" b="1" dirty="0" smtClean="0">
                <a:solidFill>
                  <a:srgbClr val="0C3C7D"/>
                </a:solidFill>
                <a:latin typeface="e-Ukraine Head" panose="00000500000000000000" pitchFamily="50" charset="-52"/>
              </a:rPr>
              <a:t>26,0 </a:t>
            </a:r>
            <a:r>
              <a:rPr lang="uk-UA" sz="2000" b="1" dirty="0" err="1" smtClean="0">
                <a:solidFill>
                  <a:srgbClr val="0C3C7D"/>
                </a:solidFill>
                <a:latin typeface="e-Ukraine Head" panose="00000500000000000000" pitchFamily="50" charset="-52"/>
              </a:rPr>
              <a:t>млн.грн</a:t>
            </a:r>
            <a:r>
              <a:rPr lang="uk-UA" sz="2000" b="1" dirty="0" smtClean="0">
                <a:solidFill>
                  <a:srgbClr val="0C3C7D"/>
                </a:solidFill>
                <a:latin typeface="e-Ukraine Head" panose="00000500000000000000" pitchFamily="50" charset="-52"/>
              </a:rPr>
              <a:t>.</a:t>
            </a:r>
            <a:endParaRPr lang="uk-UA" sz="1200" b="1" dirty="0">
              <a:solidFill>
                <a:srgbClr val="0C3C7D"/>
              </a:solidFill>
              <a:latin typeface="e-Ukraine Head" panose="00000500000000000000" pitchFamily="50" charset="-52"/>
            </a:endParaRPr>
          </a:p>
        </p:txBody>
      </p:sp>
      <p:sp>
        <p:nvSpPr>
          <p:cNvPr id="32" name="Заголовок 1">
            <a:extLst>
              <a:ext uri="{FF2B5EF4-FFF2-40B4-BE49-F238E27FC236}">
                <a16:creationId xmlns:a16="http://schemas.microsoft.com/office/drawing/2014/main" xmlns="" id="{F9764D95-A9C7-26F8-1E80-CEF041343765}"/>
              </a:ext>
            </a:extLst>
          </p:cNvPr>
          <p:cNvSpPr>
            <a:spLocks noGrp="1"/>
          </p:cNvSpPr>
          <p:nvPr>
            <p:ph type="ctrTitle"/>
          </p:nvPr>
        </p:nvSpPr>
        <p:spPr>
          <a:xfrm>
            <a:off x="82337" y="-49113"/>
            <a:ext cx="10821190" cy="971060"/>
          </a:xfrm>
          <a:ln>
            <a:noFill/>
          </a:ln>
        </p:spPr>
        <p:txBody>
          <a:bodyPr anchor="ctr">
            <a:noAutofit/>
          </a:bodyPr>
          <a:lstStyle/>
          <a:p>
            <a:pPr algn="l"/>
            <a:r>
              <a:rPr lang="uk-UA" sz="2000" b="1" dirty="0" smtClean="0">
                <a:solidFill>
                  <a:srgbClr val="0C3C7D"/>
                </a:solidFill>
                <a:latin typeface="e-Ukraine Head" panose="00000500000000000000" pitchFamily="50" charset="-52"/>
              </a:rPr>
              <a:t>Компенсація частини вартості придбаних альтернативних джерел енергозабезпечення</a:t>
            </a:r>
            <a:endParaRPr lang="uk-UA" sz="2000" b="1" dirty="0">
              <a:solidFill>
                <a:srgbClr val="0C3C7D"/>
              </a:solidFill>
              <a:latin typeface="e-Ukraine Head" panose="00000500000000000000" pitchFamily="50" charset="-52"/>
            </a:endParaRPr>
          </a:p>
        </p:txBody>
      </p:sp>
      <p:sp>
        <p:nvSpPr>
          <p:cNvPr id="34" name="Прямоугольник 33"/>
          <p:cNvSpPr/>
          <p:nvPr/>
        </p:nvSpPr>
        <p:spPr>
          <a:xfrm>
            <a:off x="1297947" y="1007955"/>
            <a:ext cx="699230" cy="461665"/>
          </a:xfrm>
          <a:prstGeom prst="rect">
            <a:avLst/>
          </a:prstGeom>
        </p:spPr>
        <p:txBody>
          <a:bodyPr wrap="none">
            <a:spAutoFit/>
          </a:bodyPr>
          <a:lstStyle/>
          <a:p>
            <a:r>
              <a:rPr lang="ru-RU" sz="2400" b="1" dirty="0" smtClean="0">
                <a:solidFill>
                  <a:srgbClr val="0C3C7D"/>
                </a:solidFill>
                <a:latin typeface="e-Ukraine Head" panose="00000500000000000000" pitchFamily="50" charset="-52"/>
              </a:rPr>
              <a:t>246</a:t>
            </a:r>
            <a:endParaRPr lang="ru-RU" sz="2400" b="1" dirty="0">
              <a:solidFill>
                <a:srgbClr val="0C3C7D"/>
              </a:solidFill>
              <a:latin typeface="e-Ukraine Head" panose="00000500000000000000" pitchFamily="50" charset="-52"/>
            </a:endParaRPr>
          </a:p>
        </p:txBody>
      </p:sp>
      <p:sp>
        <p:nvSpPr>
          <p:cNvPr id="35" name="Прямоугольник 34"/>
          <p:cNvSpPr/>
          <p:nvPr/>
        </p:nvSpPr>
        <p:spPr>
          <a:xfrm>
            <a:off x="2017037" y="1085575"/>
            <a:ext cx="1710871" cy="646331"/>
          </a:xfrm>
          <a:prstGeom prst="rect">
            <a:avLst/>
          </a:prstGeom>
        </p:spPr>
        <p:txBody>
          <a:bodyPr wrap="square">
            <a:spAutoFit/>
          </a:bodyPr>
          <a:lstStyle/>
          <a:p>
            <a:r>
              <a:rPr lang="uk-UA" sz="1200" dirty="0">
                <a:solidFill>
                  <a:srgbClr val="0C3C7D"/>
                </a:solidFill>
                <a:latin typeface="e-Ukraine Head Light" panose="00000400000000000000" pitchFamily="50" charset="-52"/>
              </a:rPr>
              <a:t>к</a:t>
            </a:r>
            <a:r>
              <a:rPr lang="uk-UA" sz="1200" dirty="0" smtClean="0">
                <a:solidFill>
                  <a:srgbClr val="0C3C7D"/>
                </a:solidFill>
                <a:latin typeface="e-Ukraine Head Light" panose="00000400000000000000" pitchFamily="50" charset="-52"/>
              </a:rPr>
              <a:t>ількість СГД, які подали заявку на участь</a:t>
            </a:r>
            <a:endParaRPr lang="uk-UA" sz="1200" dirty="0">
              <a:solidFill>
                <a:srgbClr val="0C3C7D"/>
              </a:solidFill>
              <a:latin typeface="e-Ukraine Head Light" panose="00000400000000000000" pitchFamily="50" charset="-52"/>
            </a:endParaRPr>
          </a:p>
        </p:txBody>
      </p:sp>
      <p:sp>
        <p:nvSpPr>
          <p:cNvPr id="36" name="Прямоугольник 35"/>
          <p:cNvSpPr/>
          <p:nvPr/>
        </p:nvSpPr>
        <p:spPr>
          <a:xfrm>
            <a:off x="6996914" y="3652747"/>
            <a:ext cx="527709" cy="461665"/>
          </a:xfrm>
          <a:prstGeom prst="rect">
            <a:avLst/>
          </a:prstGeom>
        </p:spPr>
        <p:txBody>
          <a:bodyPr wrap="none">
            <a:spAutoFit/>
          </a:bodyPr>
          <a:lstStyle/>
          <a:p>
            <a:r>
              <a:rPr lang="ru-RU" sz="2400" b="1" dirty="0" smtClean="0">
                <a:solidFill>
                  <a:srgbClr val="0C3C7D"/>
                </a:solidFill>
                <a:latin typeface="e-Ukraine Head" panose="00000500000000000000" pitchFamily="50" charset="-52"/>
              </a:rPr>
              <a:t>19</a:t>
            </a:r>
            <a:endParaRPr lang="ru-RU" sz="2400" b="1" dirty="0">
              <a:solidFill>
                <a:srgbClr val="0C3C7D"/>
              </a:solidFill>
              <a:latin typeface="e-Ukraine Head" panose="00000500000000000000" pitchFamily="50" charset="-52"/>
            </a:endParaRPr>
          </a:p>
        </p:txBody>
      </p:sp>
      <p:sp>
        <p:nvSpPr>
          <p:cNvPr id="37" name="Прямоугольник 36"/>
          <p:cNvSpPr/>
          <p:nvPr/>
        </p:nvSpPr>
        <p:spPr>
          <a:xfrm>
            <a:off x="6902449" y="1207896"/>
            <a:ext cx="699230" cy="461665"/>
          </a:xfrm>
          <a:prstGeom prst="rect">
            <a:avLst/>
          </a:prstGeom>
        </p:spPr>
        <p:txBody>
          <a:bodyPr wrap="none">
            <a:spAutoFit/>
          </a:bodyPr>
          <a:lstStyle/>
          <a:p>
            <a:r>
              <a:rPr lang="ru-RU" sz="2400" b="1" dirty="0" smtClean="0">
                <a:solidFill>
                  <a:srgbClr val="0C3C7D"/>
                </a:solidFill>
                <a:latin typeface="e-Ukraine Head" panose="00000500000000000000" pitchFamily="50" charset="-52"/>
              </a:rPr>
              <a:t>182</a:t>
            </a:r>
            <a:endParaRPr lang="ru-RU" sz="2400" b="1" dirty="0">
              <a:solidFill>
                <a:srgbClr val="0C3C7D"/>
              </a:solidFill>
              <a:latin typeface="e-Ukraine Head" panose="00000500000000000000" pitchFamily="50" charset="-52"/>
            </a:endParaRPr>
          </a:p>
        </p:txBody>
      </p:sp>
      <p:sp>
        <p:nvSpPr>
          <p:cNvPr id="38" name="Прямоугольник 37"/>
          <p:cNvSpPr/>
          <p:nvPr/>
        </p:nvSpPr>
        <p:spPr>
          <a:xfrm>
            <a:off x="6976988" y="2790217"/>
            <a:ext cx="588623" cy="461665"/>
          </a:xfrm>
          <a:prstGeom prst="rect">
            <a:avLst/>
          </a:prstGeom>
        </p:spPr>
        <p:txBody>
          <a:bodyPr wrap="none">
            <a:spAutoFit/>
          </a:bodyPr>
          <a:lstStyle/>
          <a:p>
            <a:r>
              <a:rPr lang="ru-RU" sz="2400" b="1" dirty="0">
                <a:solidFill>
                  <a:srgbClr val="0C3C7D"/>
                </a:solidFill>
                <a:latin typeface="e-Ukraine Head" panose="00000500000000000000" pitchFamily="50" charset="-52"/>
              </a:rPr>
              <a:t>22</a:t>
            </a:r>
          </a:p>
        </p:txBody>
      </p:sp>
      <p:sp>
        <p:nvSpPr>
          <p:cNvPr id="39" name="Прямоугольник 38"/>
          <p:cNvSpPr/>
          <p:nvPr/>
        </p:nvSpPr>
        <p:spPr>
          <a:xfrm>
            <a:off x="7070763" y="4606375"/>
            <a:ext cx="527709" cy="461665"/>
          </a:xfrm>
          <a:prstGeom prst="rect">
            <a:avLst/>
          </a:prstGeom>
        </p:spPr>
        <p:txBody>
          <a:bodyPr wrap="none">
            <a:spAutoFit/>
          </a:bodyPr>
          <a:lstStyle/>
          <a:p>
            <a:r>
              <a:rPr lang="ru-RU" sz="2400" b="1" dirty="0" smtClean="0">
                <a:solidFill>
                  <a:srgbClr val="0C3C7D"/>
                </a:solidFill>
                <a:latin typeface="e-Ukraine Head" panose="00000500000000000000" pitchFamily="50" charset="-52"/>
              </a:rPr>
              <a:t>12</a:t>
            </a:r>
            <a:endParaRPr lang="ru-RU" sz="2400" b="1" dirty="0">
              <a:solidFill>
                <a:srgbClr val="0C3C7D"/>
              </a:solidFill>
              <a:latin typeface="e-Ukraine Head" panose="00000500000000000000" pitchFamily="50" charset="-52"/>
            </a:endParaRPr>
          </a:p>
        </p:txBody>
      </p:sp>
      <p:sp>
        <p:nvSpPr>
          <p:cNvPr id="40" name="Прямоугольник 39"/>
          <p:cNvSpPr/>
          <p:nvPr/>
        </p:nvSpPr>
        <p:spPr>
          <a:xfrm>
            <a:off x="6976988" y="2007808"/>
            <a:ext cx="527709" cy="461665"/>
          </a:xfrm>
          <a:prstGeom prst="rect">
            <a:avLst/>
          </a:prstGeom>
        </p:spPr>
        <p:txBody>
          <a:bodyPr wrap="none">
            <a:spAutoFit/>
          </a:bodyPr>
          <a:lstStyle/>
          <a:p>
            <a:r>
              <a:rPr lang="ru-RU" sz="2400" b="1" dirty="0" smtClean="0">
                <a:solidFill>
                  <a:srgbClr val="0C3C7D"/>
                </a:solidFill>
                <a:latin typeface="e-Ukraine Head" panose="00000500000000000000" pitchFamily="50" charset="-52"/>
              </a:rPr>
              <a:t>61</a:t>
            </a:r>
            <a:endParaRPr lang="ru-RU" sz="2400" b="1" dirty="0">
              <a:solidFill>
                <a:srgbClr val="0C3C7D"/>
              </a:solidFill>
              <a:latin typeface="e-Ukraine Head" panose="00000500000000000000" pitchFamily="50" charset="-52"/>
            </a:endParaRPr>
          </a:p>
        </p:txBody>
      </p:sp>
      <p:sp>
        <p:nvSpPr>
          <p:cNvPr id="2" name="Прямоугольник 1"/>
          <p:cNvSpPr/>
          <p:nvPr/>
        </p:nvSpPr>
        <p:spPr>
          <a:xfrm>
            <a:off x="1316589" y="2408188"/>
            <a:ext cx="699230" cy="461665"/>
          </a:xfrm>
          <a:prstGeom prst="rect">
            <a:avLst/>
          </a:prstGeom>
        </p:spPr>
        <p:txBody>
          <a:bodyPr wrap="none">
            <a:spAutoFit/>
          </a:bodyPr>
          <a:lstStyle/>
          <a:p>
            <a:r>
              <a:rPr lang="uk-UA" sz="2400" b="1" dirty="0" smtClean="0">
                <a:solidFill>
                  <a:srgbClr val="0C3C7D"/>
                </a:solidFill>
                <a:latin typeface="e-Ukraine Head" panose="00000500000000000000" pitchFamily="50" charset="-52"/>
              </a:rPr>
              <a:t>206</a:t>
            </a:r>
            <a:endParaRPr lang="uk-UA" sz="2400" dirty="0"/>
          </a:p>
        </p:txBody>
      </p:sp>
      <p:pic>
        <p:nvPicPr>
          <p:cNvPr id="41" name="Рисунок 40"/>
          <p:cNvPicPr>
            <a:picLocks noChangeAspect="1"/>
          </p:cNvPicPr>
          <p:nvPr/>
        </p:nvPicPr>
        <p:blipFill rotWithShape="1">
          <a:blip r:embed="rId2" cstate="print">
            <a:extLst>
              <a:ext uri="{28A0092B-C50C-407E-A947-70E740481C1C}">
                <a14:useLocalDpi xmlns:a14="http://schemas.microsoft.com/office/drawing/2010/main" val="0"/>
              </a:ext>
            </a:extLst>
          </a:blip>
          <a:srcRect t="49435" r="56683" b="23711"/>
          <a:stretch/>
        </p:blipFill>
        <p:spPr>
          <a:xfrm>
            <a:off x="707028" y="1037220"/>
            <a:ext cx="462749" cy="787019"/>
          </a:xfrm>
          <a:prstGeom prst="rect">
            <a:avLst/>
          </a:prstGeom>
        </p:spPr>
      </p:pic>
      <p:pic>
        <p:nvPicPr>
          <p:cNvPr id="43" name="Рисунок 42"/>
          <p:cNvPicPr>
            <a:picLocks noChangeAspect="1"/>
          </p:cNvPicPr>
          <p:nvPr/>
        </p:nvPicPr>
        <p:blipFill rotWithShape="1">
          <a:blip r:embed="rId3" cstate="print">
            <a:extLst>
              <a:ext uri="{28A0092B-C50C-407E-A947-70E740481C1C}">
                <a14:useLocalDpi xmlns:a14="http://schemas.microsoft.com/office/drawing/2010/main" val="0"/>
              </a:ext>
            </a:extLst>
          </a:blip>
          <a:srcRect l="63038" t="82272"/>
          <a:stretch/>
        </p:blipFill>
        <p:spPr>
          <a:xfrm>
            <a:off x="528995" y="2206112"/>
            <a:ext cx="751816" cy="891571"/>
          </a:xfrm>
          <a:prstGeom prst="rect">
            <a:avLst/>
          </a:prstGeom>
        </p:spPr>
      </p:pic>
      <p:pic>
        <p:nvPicPr>
          <p:cNvPr id="44" name="Рисунок 43"/>
          <p:cNvPicPr>
            <a:picLocks noChangeAspect="1"/>
          </p:cNvPicPr>
          <p:nvPr/>
        </p:nvPicPr>
        <p:blipFill rotWithShape="1">
          <a:blip r:embed="rId4" cstate="print">
            <a:extLst>
              <a:ext uri="{28A0092B-C50C-407E-A947-70E740481C1C}">
                <a14:useLocalDpi xmlns:a14="http://schemas.microsoft.com/office/drawing/2010/main" val="0"/>
              </a:ext>
            </a:extLst>
          </a:blip>
          <a:srcRect r="46823" b="79679"/>
          <a:stretch/>
        </p:blipFill>
        <p:spPr>
          <a:xfrm>
            <a:off x="6096426" y="4514087"/>
            <a:ext cx="684201" cy="646437"/>
          </a:xfrm>
          <a:prstGeom prst="rect">
            <a:avLst/>
          </a:prstGeom>
        </p:spPr>
      </p:pic>
      <p:pic>
        <p:nvPicPr>
          <p:cNvPr id="8" name="Рисунок 7"/>
          <p:cNvPicPr>
            <a:picLocks noChangeAspect="1"/>
          </p:cNvPicPr>
          <p:nvPr/>
        </p:nvPicPr>
        <p:blipFill rotWithShape="1">
          <a:blip r:embed="rId5" cstate="print">
            <a:extLst>
              <a:ext uri="{28A0092B-C50C-407E-A947-70E740481C1C}">
                <a14:useLocalDpi xmlns:a14="http://schemas.microsoft.com/office/drawing/2010/main" val="0"/>
              </a:ext>
            </a:extLst>
          </a:blip>
          <a:srcRect l="-1" t="2337" r="66919" b="45858"/>
          <a:stretch/>
        </p:blipFill>
        <p:spPr>
          <a:xfrm>
            <a:off x="6095794" y="3436878"/>
            <a:ext cx="776823" cy="799904"/>
          </a:xfrm>
          <a:prstGeom prst="rect">
            <a:avLst/>
          </a:prstGeom>
        </p:spPr>
      </p:pic>
      <p:pic>
        <p:nvPicPr>
          <p:cNvPr id="45" name="Рисунок 44"/>
          <p:cNvPicPr>
            <a:picLocks noChangeAspect="1"/>
          </p:cNvPicPr>
          <p:nvPr/>
        </p:nvPicPr>
        <p:blipFill rotWithShape="1">
          <a:blip r:embed="rId6" cstate="print">
            <a:extLst>
              <a:ext uri="{28A0092B-C50C-407E-A947-70E740481C1C}">
                <a14:useLocalDpi xmlns:a14="http://schemas.microsoft.com/office/drawing/2010/main" val="0"/>
              </a:ext>
            </a:extLst>
          </a:blip>
          <a:srcRect l="36125" t="-349" r="35307" b="55561"/>
          <a:stretch/>
        </p:blipFill>
        <p:spPr>
          <a:xfrm>
            <a:off x="6140024" y="2580686"/>
            <a:ext cx="732593" cy="755250"/>
          </a:xfrm>
          <a:prstGeom prst="rect">
            <a:avLst/>
          </a:prstGeom>
        </p:spPr>
      </p:pic>
      <p:pic>
        <p:nvPicPr>
          <p:cNvPr id="46" name="Рисунок 45"/>
          <p:cNvPicPr>
            <a:picLocks noChangeAspect="1"/>
          </p:cNvPicPr>
          <p:nvPr/>
        </p:nvPicPr>
        <p:blipFill rotWithShape="1">
          <a:blip r:embed="rId7" cstate="print">
            <a:extLst>
              <a:ext uri="{28A0092B-C50C-407E-A947-70E740481C1C}">
                <a14:useLocalDpi xmlns:a14="http://schemas.microsoft.com/office/drawing/2010/main" val="0"/>
              </a:ext>
            </a:extLst>
          </a:blip>
          <a:srcRect l="69798" t="58920" r="3009"/>
          <a:stretch/>
        </p:blipFill>
        <p:spPr>
          <a:xfrm>
            <a:off x="6159835" y="1826324"/>
            <a:ext cx="620792" cy="616670"/>
          </a:xfrm>
          <a:prstGeom prst="rect">
            <a:avLst/>
          </a:prstGeom>
        </p:spPr>
      </p:pic>
      <p:pic>
        <p:nvPicPr>
          <p:cNvPr id="47" name="Рисунок 46"/>
          <p:cNvPicPr>
            <a:picLocks noChangeAspect="1"/>
          </p:cNvPicPr>
          <p:nvPr/>
        </p:nvPicPr>
        <p:blipFill rotWithShape="1">
          <a:blip r:embed="rId8" cstate="print">
            <a:extLst>
              <a:ext uri="{28A0092B-C50C-407E-A947-70E740481C1C}">
                <a14:useLocalDpi xmlns:a14="http://schemas.microsoft.com/office/drawing/2010/main" val="0"/>
              </a:ext>
            </a:extLst>
          </a:blip>
          <a:srcRect l="2650" t="58920" r="73004" b="4055"/>
          <a:stretch/>
        </p:blipFill>
        <p:spPr>
          <a:xfrm>
            <a:off x="6164519" y="1037220"/>
            <a:ext cx="635210" cy="635210"/>
          </a:xfrm>
          <a:prstGeom prst="rect">
            <a:avLst/>
          </a:prstGeom>
        </p:spPr>
      </p:pic>
      <p:sp>
        <p:nvSpPr>
          <p:cNvPr id="48" name="Прямоугольник 47"/>
          <p:cNvSpPr/>
          <p:nvPr/>
        </p:nvSpPr>
        <p:spPr>
          <a:xfrm>
            <a:off x="7586723" y="1324617"/>
            <a:ext cx="3658907" cy="276999"/>
          </a:xfrm>
          <a:prstGeom prst="rect">
            <a:avLst/>
          </a:prstGeom>
        </p:spPr>
        <p:txBody>
          <a:bodyPr wrap="square">
            <a:spAutoFit/>
          </a:bodyPr>
          <a:lstStyle/>
          <a:p>
            <a:pPr algn="just"/>
            <a:r>
              <a:rPr lang="uk-UA" sz="1200" dirty="0">
                <a:solidFill>
                  <a:srgbClr val="0C3C7D"/>
                </a:solidFill>
                <a:latin typeface="e-Ukraine Head Light" panose="00000400000000000000" pitchFamily="50" charset="-52"/>
              </a:rPr>
              <a:t>генераторів</a:t>
            </a:r>
            <a:endParaRPr lang="uk-UA" sz="1200" b="1" dirty="0">
              <a:solidFill>
                <a:srgbClr val="0C3C7D"/>
              </a:solidFill>
              <a:latin typeface="e-Ukraine Head Light" panose="00000400000000000000" pitchFamily="50" charset="-52"/>
            </a:endParaRPr>
          </a:p>
        </p:txBody>
      </p:sp>
      <p:sp>
        <p:nvSpPr>
          <p:cNvPr id="49" name="Прямоугольник 48"/>
          <p:cNvSpPr/>
          <p:nvPr/>
        </p:nvSpPr>
        <p:spPr>
          <a:xfrm>
            <a:off x="7581724" y="2095382"/>
            <a:ext cx="3586019" cy="276999"/>
          </a:xfrm>
          <a:prstGeom prst="rect">
            <a:avLst/>
          </a:prstGeom>
        </p:spPr>
        <p:txBody>
          <a:bodyPr wrap="square">
            <a:spAutoFit/>
          </a:bodyPr>
          <a:lstStyle/>
          <a:p>
            <a:pPr algn="just"/>
            <a:r>
              <a:rPr lang="uk-UA" sz="1200" dirty="0" smtClean="0">
                <a:solidFill>
                  <a:srgbClr val="0C3C7D"/>
                </a:solidFill>
                <a:latin typeface="e-Ukraine Head Light" panose="00000400000000000000" pitchFamily="50" charset="-52"/>
              </a:rPr>
              <a:t>Акумуляторні батареї</a:t>
            </a:r>
            <a:endParaRPr lang="uk-UA" sz="1200" b="1" dirty="0">
              <a:solidFill>
                <a:srgbClr val="0C3C7D"/>
              </a:solidFill>
              <a:latin typeface="e-Ukraine Head Light" panose="00000400000000000000" pitchFamily="50" charset="-52"/>
            </a:endParaRPr>
          </a:p>
        </p:txBody>
      </p:sp>
      <p:sp>
        <p:nvSpPr>
          <p:cNvPr id="50" name="Прямоугольник 49"/>
          <p:cNvSpPr/>
          <p:nvPr/>
        </p:nvSpPr>
        <p:spPr>
          <a:xfrm>
            <a:off x="7574000" y="2882549"/>
            <a:ext cx="3658907" cy="276999"/>
          </a:xfrm>
          <a:prstGeom prst="rect">
            <a:avLst/>
          </a:prstGeom>
        </p:spPr>
        <p:txBody>
          <a:bodyPr wrap="square">
            <a:spAutoFit/>
          </a:bodyPr>
          <a:lstStyle/>
          <a:p>
            <a:pPr algn="just"/>
            <a:r>
              <a:rPr lang="uk-UA" sz="1200" dirty="0">
                <a:solidFill>
                  <a:srgbClr val="0C3C7D"/>
                </a:solidFill>
                <a:latin typeface="e-Ukraine Head Light" panose="00000400000000000000" pitchFamily="50" charset="-52"/>
              </a:rPr>
              <a:t>зарядні станції</a:t>
            </a:r>
            <a:endParaRPr lang="uk-UA" sz="1200" b="1" dirty="0">
              <a:solidFill>
                <a:srgbClr val="0C3C7D"/>
              </a:solidFill>
              <a:latin typeface="e-Ukraine Head Light" panose="00000400000000000000" pitchFamily="50" charset="-52"/>
            </a:endParaRPr>
          </a:p>
        </p:txBody>
      </p:sp>
      <p:sp>
        <p:nvSpPr>
          <p:cNvPr id="51" name="Прямоугольник 50"/>
          <p:cNvSpPr/>
          <p:nvPr/>
        </p:nvSpPr>
        <p:spPr>
          <a:xfrm>
            <a:off x="7572808" y="3742524"/>
            <a:ext cx="3658907" cy="276999"/>
          </a:xfrm>
          <a:prstGeom prst="rect">
            <a:avLst/>
          </a:prstGeom>
        </p:spPr>
        <p:txBody>
          <a:bodyPr wrap="square">
            <a:spAutoFit/>
          </a:bodyPr>
          <a:lstStyle/>
          <a:p>
            <a:pPr algn="just"/>
            <a:r>
              <a:rPr lang="uk-UA" sz="1200" dirty="0">
                <a:solidFill>
                  <a:srgbClr val="0C3C7D"/>
                </a:solidFill>
                <a:latin typeface="e-Ukraine Head Light" panose="00000400000000000000" pitchFamily="50" charset="-52"/>
              </a:rPr>
              <a:t>сонячних електростанцій</a:t>
            </a:r>
            <a:endParaRPr lang="uk-UA" sz="1200" b="1" dirty="0">
              <a:solidFill>
                <a:srgbClr val="0C3C7D"/>
              </a:solidFill>
              <a:latin typeface="e-Ukraine Head Light" panose="00000400000000000000" pitchFamily="50" charset="-52"/>
            </a:endParaRPr>
          </a:p>
        </p:txBody>
      </p:sp>
      <p:sp>
        <p:nvSpPr>
          <p:cNvPr id="52" name="Прямоугольник 51"/>
          <p:cNvSpPr/>
          <p:nvPr/>
        </p:nvSpPr>
        <p:spPr>
          <a:xfrm>
            <a:off x="7542289" y="4697388"/>
            <a:ext cx="3658907" cy="276999"/>
          </a:xfrm>
          <a:prstGeom prst="rect">
            <a:avLst/>
          </a:prstGeom>
        </p:spPr>
        <p:txBody>
          <a:bodyPr wrap="square">
            <a:spAutoFit/>
          </a:bodyPr>
          <a:lstStyle/>
          <a:p>
            <a:pPr algn="just"/>
            <a:r>
              <a:rPr lang="uk-UA" sz="1200" dirty="0">
                <a:solidFill>
                  <a:srgbClr val="0C3C7D"/>
                </a:solidFill>
                <a:latin typeface="e-Ukraine Head Light" panose="00000400000000000000" pitchFamily="50" charset="-52"/>
              </a:rPr>
              <a:t>гібридних інверторів з акумулятором</a:t>
            </a:r>
            <a:endParaRPr lang="uk-UA" sz="1200" b="1" dirty="0">
              <a:solidFill>
                <a:srgbClr val="0C3C7D"/>
              </a:solidFill>
              <a:latin typeface="e-Ukraine Head Light" panose="00000400000000000000" pitchFamily="50" charset="-52"/>
            </a:endParaRPr>
          </a:p>
        </p:txBody>
      </p:sp>
      <p:pic>
        <p:nvPicPr>
          <p:cNvPr id="9" name="Рисунок 8">
            <a:extLst>
              <a:ext uri="{FF2B5EF4-FFF2-40B4-BE49-F238E27FC236}">
                <a16:creationId xmlns:a16="http://schemas.microsoft.com/office/drawing/2014/main" xmlns="" id="{CA422ED8-00D6-85F5-9DAD-AB5A13FCE51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59452"/>
          <a:stretch/>
        </p:blipFill>
        <p:spPr>
          <a:xfrm>
            <a:off x="551790" y="4606624"/>
            <a:ext cx="563858" cy="577095"/>
          </a:xfrm>
          <a:prstGeom prst="rect">
            <a:avLst/>
          </a:prstGeom>
        </p:spPr>
      </p:pic>
      <p:sp>
        <p:nvSpPr>
          <p:cNvPr id="10" name="Прямоугольник 93">
            <a:extLst>
              <a:ext uri="{FF2B5EF4-FFF2-40B4-BE49-F238E27FC236}">
                <a16:creationId xmlns:a16="http://schemas.microsoft.com/office/drawing/2014/main" xmlns="" id="{F064040A-66FA-1E6E-93CD-328963477AEF}"/>
              </a:ext>
            </a:extLst>
          </p:cNvPr>
          <p:cNvSpPr/>
          <p:nvPr/>
        </p:nvSpPr>
        <p:spPr>
          <a:xfrm>
            <a:off x="1337834" y="4666095"/>
            <a:ext cx="2832383" cy="584775"/>
          </a:xfrm>
          <a:prstGeom prst="rect">
            <a:avLst/>
          </a:prstGeom>
        </p:spPr>
        <p:txBody>
          <a:bodyPr wrap="square">
            <a:spAutoFit/>
          </a:bodyPr>
          <a:lstStyle/>
          <a:p>
            <a:r>
              <a:rPr lang="uk-UA" sz="1200" dirty="0">
                <a:solidFill>
                  <a:srgbClr val="0C3C7D"/>
                </a:solidFill>
                <a:latin typeface="e-Ukraine Head Light" panose="00000400000000000000" pitchFamily="50" charset="-52"/>
              </a:rPr>
              <a:t>Збережено</a:t>
            </a:r>
            <a:r>
              <a:rPr lang="uk-UA" b="1" dirty="0">
                <a:solidFill>
                  <a:srgbClr val="0C3C7D"/>
                </a:solidFill>
                <a:latin typeface="e-Ukraine Head" panose="00000500000000000000" pitchFamily="50" charset="-52"/>
              </a:rPr>
              <a:t> </a:t>
            </a:r>
            <a:r>
              <a:rPr lang="uk-UA" sz="2000" b="1" dirty="0" smtClean="0">
                <a:solidFill>
                  <a:srgbClr val="0C3C7D"/>
                </a:solidFill>
                <a:latin typeface="e-Ukraine Head" panose="00000500000000000000" pitchFamily="50" charset="-52"/>
              </a:rPr>
              <a:t>8,5 тис. </a:t>
            </a:r>
            <a:endParaRPr lang="uk-UA" b="1" dirty="0">
              <a:solidFill>
                <a:srgbClr val="0C3C7D"/>
              </a:solidFill>
              <a:latin typeface="e-Ukraine Head" panose="00000500000000000000" pitchFamily="50" charset="-52"/>
            </a:endParaRPr>
          </a:p>
          <a:p>
            <a:r>
              <a:rPr lang="uk-UA" sz="1200" dirty="0" smtClean="0">
                <a:solidFill>
                  <a:srgbClr val="0C3C7D"/>
                </a:solidFill>
                <a:latin typeface="e-Ukraine Head Light" panose="00000400000000000000" pitchFamily="50" charset="-52"/>
              </a:rPr>
              <a:t>робочих місць.</a:t>
            </a:r>
            <a:endParaRPr lang="uk-UA" sz="1200" dirty="0">
              <a:solidFill>
                <a:srgbClr val="0C3C7D"/>
              </a:solidFill>
              <a:latin typeface="e-Ukraine Head Light" panose="00000400000000000000" pitchFamily="50" charset="-52"/>
            </a:endParaRPr>
          </a:p>
        </p:txBody>
      </p:sp>
      <p:pic>
        <p:nvPicPr>
          <p:cNvPr id="3" name="Рисунок 2">
            <a:extLst>
              <a:ext uri="{FF2B5EF4-FFF2-40B4-BE49-F238E27FC236}">
                <a16:creationId xmlns:a16="http://schemas.microsoft.com/office/drawing/2014/main" xmlns="" id="{046BD147-034A-0589-F649-E859B0F538D5}"/>
              </a:ext>
            </a:extLst>
          </p:cNvPr>
          <p:cNvPicPr>
            <a:picLocks noChangeAspect="1"/>
          </p:cNvPicPr>
          <p:nvPr/>
        </p:nvPicPr>
        <p:blipFill rotWithShape="1">
          <a:blip r:embed="rId10" cstate="print">
            <a:duotone>
              <a:schemeClr val="accent1">
                <a:shade val="45000"/>
                <a:satMod val="135000"/>
              </a:schemeClr>
              <a:prstClr val="white"/>
            </a:duotone>
            <a:extLst>
              <a:ext uri="{BEBA8EAE-BF5A-486C-A8C5-ECC9F3942E4B}">
                <a14:imgProps xmlns:a14="http://schemas.microsoft.com/office/drawing/2010/main">
                  <a14:imgLayer r:embed="rId11">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a:off x="4833257" y="2899956"/>
            <a:ext cx="1236617" cy="391886"/>
          </a:xfrm>
          <a:prstGeom prst="rect">
            <a:avLst/>
          </a:prstGeom>
        </p:spPr>
      </p:pic>
      <p:pic>
        <p:nvPicPr>
          <p:cNvPr id="12" name="Рисунок 11">
            <a:extLst>
              <a:ext uri="{FF2B5EF4-FFF2-40B4-BE49-F238E27FC236}">
                <a16:creationId xmlns:a16="http://schemas.microsoft.com/office/drawing/2014/main" xmlns="" id="{150A243F-88EB-A66B-748B-A92A52BCD357}"/>
              </a:ext>
            </a:extLst>
          </p:cNvPr>
          <p:cNvPicPr>
            <a:picLocks noChangeAspect="1"/>
          </p:cNvPicPr>
          <p:nvPr/>
        </p:nvPicPr>
        <p:blipFill rotWithShape="1">
          <a:blip r:embed="rId12" cstate="print">
            <a:duotone>
              <a:schemeClr val="accent1">
                <a:shade val="45000"/>
                <a:satMod val="135000"/>
              </a:schemeClr>
              <a:prstClr val="white"/>
            </a:duotone>
            <a:extLst>
              <a:ext uri="{BEBA8EAE-BF5A-486C-A8C5-ECC9F3942E4B}">
                <a14:imgProps xmlns:a14="http://schemas.microsoft.com/office/drawing/2010/main">
                  <a14:imgLayer r:embed="rId13">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19732238">
            <a:off x="4752997" y="2330844"/>
            <a:ext cx="1309028" cy="391886"/>
          </a:xfrm>
          <a:prstGeom prst="rect">
            <a:avLst/>
          </a:prstGeom>
        </p:spPr>
      </p:pic>
      <p:pic>
        <p:nvPicPr>
          <p:cNvPr id="14" name="Рисунок 13">
            <a:extLst>
              <a:ext uri="{FF2B5EF4-FFF2-40B4-BE49-F238E27FC236}">
                <a16:creationId xmlns:a16="http://schemas.microsoft.com/office/drawing/2014/main" xmlns="" id="{EBC7A6F2-0876-FF3E-1C50-95E744B311E2}"/>
              </a:ext>
            </a:extLst>
          </p:cNvPr>
          <p:cNvPicPr>
            <a:picLocks noChangeAspect="1"/>
          </p:cNvPicPr>
          <p:nvPr/>
        </p:nvPicPr>
        <p:blipFill rotWithShape="1">
          <a:blip r:embed="rId14" cstate="print">
            <a:duotone>
              <a:schemeClr val="accent1">
                <a:shade val="45000"/>
                <a:satMod val="135000"/>
              </a:schemeClr>
              <a:prstClr val="white"/>
            </a:duotone>
            <a:extLst>
              <a:ext uri="{BEBA8EAE-BF5A-486C-A8C5-ECC9F3942E4B}">
                <a14:imgProps xmlns:a14="http://schemas.microsoft.com/office/drawing/2010/main">
                  <a14:imgLayer r:embed="rId15">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18633040">
            <a:off x="4360020" y="1858178"/>
            <a:ext cx="1843711" cy="391886"/>
          </a:xfrm>
          <a:prstGeom prst="rect">
            <a:avLst/>
          </a:prstGeom>
        </p:spPr>
      </p:pic>
      <p:pic>
        <p:nvPicPr>
          <p:cNvPr id="15" name="Рисунок 14">
            <a:extLst>
              <a:ext uri="{FF2B5EF4-FFF2-40B4-BE49-F238E27FC236}">
                <a16:creationId xmlns:a16="http://schemas.microsoft.com/office/drawing/2014/main" xmlns="" id="{8724B2C5-6525-40FE-4674-EF0D767E4002}"/>
              </a:ext>
            </a:extLst>
          </p:cNvPr>
          <p:cNvPicPr>
            <a:picLocks noChangeAspect="1"/>
          </p:cNvPicPr>
          <p:nvPr/>
        </p:nvPicPr>
        <p:blipFill rotWithShape="1">
          <a:blip r:embed="rId10" cstate="print">
            <a:duotone>
              <a:schemeClr val="accent1">
                <a:shade val="45000"/>
                <a:satMod val="135000"/>
              </a:schemeClr>
              <a:prstClr val="white"/>
            </a:duotone>
            <a:extLst>
              <a:ext uri="{BEBA8EAE-BF5A-486C-A8C5-ECC9F3942E4B}">
                <a14:imgProps xmlns:a14="http://schemas.microsoft.com/office/drawing/2010/main">
                  <a14:imgLayer r:embed="rId11">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1687666">
            <a:off x="4767943" y="3470367"/>
            <a:ext cx="1236617" cy="391886"/>
          </a:xfrm>
          <a:prstGeom prst="rect">
            <a:avLst/>
          </a:prstGeom>
        </p:spPr>
      </p:pic>
      <p:pic>
        <p:nvPicPr>
          <p:cNvPr id="16" name="Рисунок 15">
            <a:extLst>
              <a:ext uri="{FF2B5EF4-FFF2-40B4-BE49-F238E27FC236}">
                <a16:creationId xmlns:a16="http://schemas.microsoft.com/office/drawing/2014/main" xmlns="" id="{D69893EB-14EA-1546-E107-9DA48EB6EB35}"/>
              </a:ext>
            </a:extLst>
          </p:cNvPr>
          <p:cNvPicPr>
            <a:picLocks noChangeAspect="1"/>
          </p:cNvPicPr>
          <p:nvPr/>
        </p:nvPicPr>
        <p:blipFill rotWithShape="1">
          <a:blip r:embed="rId16" cstate="print">
            <a:duotone>
              <a:schemeClr val="accent1">
                <a:shade val="45000"/>
                <a:satMod val="135000"/>
              </a:schemeClr>
              <a:prstClr val="white"/>
            </a:duotone>
            <a:extLst>
              <a:ext uri="{BEBA8EAE-BF5A-486C-A8C5-ECC9F3942E4B}">
                <a14:imgProps xmlns:a14="http://schemas.microsoft.com/office/drawing/2010/main">
                  <a14:imgLayer r:embed="rId17">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2666097">
            <a:off x="4408966" y="3928345"/>
            <a:ext cx="1691260" cy="391886"/>
          </a:xfrm>
          <a:prstGeom prst="rect">
            <a:avLst/>
          </a:prstGeom>
        </p:spPr>
      </p:pic>
      <p:sp>
        <p:nvSpPr>
          <p:cNvPr id="1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1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54849"/>
          <a:stretch/>
        </p:blipFill>
        <p:spPr>
          <a:xfrm>
            <a:off x="11243460" y="4745300"/>
            <a:ext cx="776764" cy="1341544"/>
          </a:xfrm>
          <a:prstGeom prst="rect">
            <a:avLst/>
          </a:prstGeom>
        </p:spPr>
      </p:pic>
    </p:spTree>
    <p:extLst>
      <p:ext uri="{BB962C8B-B14F-4D97-AF65-F5344CB8AC3E}">
        <p14:creationId xmlns:p14="http://schemas.microsoft.com/office/powerpoint/2010/main" val="2061307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a16="http://schemas.microsoft.com/office/drawing/2014/main" xmlns="" id="{31A5644E-1B95-3ED7-1799-78799E90141F}"/>
              </a:ext>
            </a:extLst>
          </p:cNvPr>
          <p:cNvSpPr/>
          <p:nvPr/>
        </p:nvSpPr>
        <p:spPr>
          <a:xfrm>
            <a:off x="11048301" y="0"/>
            <a:ext cx="1233182"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a16="http://schemas.microsoft.com/office/drawing/2014/main" xmlns="" id="{4A56DB88-AE6C-A746-DEEC-3BC2CE9D1B37}"/>
              </a:ext>
            </a:extLst>
          </p:cNvPr>
          <p:cNvSpPr/>
          <p:nvPr/>
        </p:nvSpPr>
        <p:spPr>
          <a:xfrm>
            <a:off x="11048301" y="6173238"/>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a16="http://schemas.microsoft.com/office/drawing/2014/main" xmlns="" id="{DADAEDF9-8E25-5E1D-7F55-8D35C0ED653D}"/>
              </a:ext>
            </a:extLst>
          </p:cNvPr>
          <p:cNvSpPr/>
          <p:nvPr/>
        </p:nvSpPr>
        <p:spPr>
          <a:xfrm>
            <a:off x="0" y="1"/>
            <a:ext cx="11048300" cy="704674"/>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7" name="Прямоугольник 36"/>
          <p:cNvSpPr/>
          <p:nvPr/>
        </p:nvSpPr>
        <p:spPr>
          <a:xfrm>
            <a:off x="466724" y="1031039"/>
            <a:ext cx="10325968" cy="707886"/>
          </a:xfrm>
          <a:prstGeom prst="rect">
            <a:avLst/>
          </a:prstGeom>
        </p:spPr>
        <p:txBody>
          <a:bodyPr wrap="square">
            <a:spAutoFit/>
          </a:bodyPr>
          <a:lstStyle/>
          <a:p>
            <a:r>
              <a:rPr lang="ru-RU" sz="2000" b="1" dirty="0" err="1" smtClean="0">
                <a:solidFill>
                  <a:srgbClr val="0C3C7D"/>
                </a:solidFill>
                <a:latin typeface="e-Ukraine Head" panose="00000500000000000000" pitchFamily="50" charset="-52"/>
              </a:rPr>
              <a:t>Розрахунки</a:t>
            </a:r>
            <a:r>
              <a:rPr lang="ru-RU" sz="2000" b="1" dirty="0" smtClean="0">
                <a:solidFill>
                  <a:srgbClr val="0C3C7D"/>
                </a:solidFill>
                <a:latin typeface="e-Ukraine Head" panose="00000500000000000000" pitchFamily="50" charset="-52"/>
              </a:rPr>
              <a:t> з бюджетом СГД, </a:t>
            </a:r>
            <a:r>
              <a:rPr lang="ru-RU" sz="2000" b="1" dirty="0" err="1" smtClean="0">
                <a:solidFill>
                  <a:srgbClr val="0C3C7D"/>
                </a:solidFill>
                <a:latin typeface="e-Ukraine Head" panose="00000500000000000000" pitchFamily="50" charset="-52"/>
              </a:rPr>
              <a:t>які</a:t>
            </a:r>
            <a:r>
              <a:rPr lang="ru-RU" sz="2000" b="1" dirty="0" smtClean="0">
                <a:solidFill>
                  <a:srgbClr val="0C3C7D"/>
                </a:solidFill>
                <a:latin typeface="e-Ukraine Head" panose="00000500000000000000" pitchFamily="50" charset="-52"/>
              </a:rPr>
              <a:t> </a:t>
            </a:r>
            <a:r>
              <a:rPr lang="ru-RU" sz="2000" b="1" dirty="0" err="1" smtClean="0">
                <a:solidFill>
                  <a:srgbClr val="0C3C7D"/>
                </a:solidFill>
                <a:latin typeface="e-Ukraine Head" panose="00000500000000000000" pitchFamily="50" charset="-52"/>
              </a:rPr>
              <a:t>отримали</a:t>
            </a:r>
            <a:r>
              <a:rPr lang="ru-RU" sz="2000" b="1" dirty="0" smtClean="0">
                <a:solidFill>
                  <a:srgbClr val="0C3C7D"/>
                </a:solidFill>
                <a:latin typeface="e-Ukraine Head" panose="00000500000000000000" pitchFamily="50" charset="-52"/>
              </a:rPr>
              <a:t> </a:t>
            </a:r>
            <a:r>
              <a:rPr lang="ru-RU" sz="2000" b="1" dirty="0" err="1" smtClean="0">
                <a:solidFill>
                  <a:srgbClr val="0C3C7D"/>
                </a:solidFill>
                <a:latin typeface="e-Ukraine Head" panose="00000500000000000000" pitchFamily="50" charset="-52"/>
              </a:rPr>
              <a:t>компенсацію</a:t>
            </a:r>
            <a:r>
              <a:rPr lang="ru-RU" sz="2000" b="1" dirty="0" smtClean="0">
                <a:solidFill>
                  <a:srgbClr val="0C3C7D"/>
                </a:solidFill>
                <a:latin typeface="e-Ukraine Head" panose="00000500000000000000" pitchFamily="50" charset="-52"/>
              </a:rPr>
              <a:t>          </a:t>
            </a:r>
          </a:p>
          <a:p>
            <a:r>
              <a:rPr lang="ru-RU" sz="2000" b="1" dirty="0" err="1" smtClean="0">
                <a:solidFill>
                  <a:srgbClr val="0C3C7D"/>
                </a:solidFill>
                <a:latin typeface="e-Ukraine Head" panose="00000500000000000000" pitchFamily="50" charset="-52"/>
              </a:rPr>
              <a:t>Сплачено</a:t>
            </a:r>
            <a:r>
              <a:rPr lang="ru-RU" sz="2000" b="1" dirty="0" smtClean="0">
                <a:solidFill>
                  <a:srgbClr val="0C3C7D"/>
                </a:solidFill>
                <a:latin typeface="e-Ukraine Head" panose="00000500000000000000" pitchFamily="50" charset="-52"/>
              </a:rPr>
              <a:t> </a:t>
            </a:r>
            <a:r>
              <a:rPr lang="ru-RU" sz="2000" b="1" dirty="0" err="1" smtClean="0">
                <a:solidFill>
                  <a:srgbClr val="0C3C7D"/>
                </a:solidFill>
                <a:latin typeface="e-Ukraine Head" panose="00000500000000000000" pitchFamily="50" charset="-52"/>
              </a:rPr>
              <a:t>податків</a:t>
            </a:r>
            <a:r>
              <a:rPr lang="ru-RU" sz="2000" b="1" dirty="0" smtClean="0">
                <a:solidFill>
                  <a:srgbClr val="0C3C7D"/>
                </a:solidFill>
                <a:latin typeface="e-Ukraine Head" panose="00000500000000000000" pitchFamily="50" charset="-52"/>
              </a:rPr>
              <a:t> – 233,4 млн. </a:t>
            </a:r>
            <a:r>
              <a:rPr lang="ru-RU" sz="2000" b="1" dirty="0" err="1" smtClean="0">
                <a:solidFill>
                  <a:srgbClr val="0C3C7D"/>
                </a:solidFill>
                <a:latin typeface="e-Ukraine Head" panose="00000500000000000000" pitchFamily="50" charset="-52"/>
              </a:rPr>
              <a:t>грн</a:t>
            </a:r>
            <a:r>
              <a:rPr lang="ru-RU" sz="2000" b="1" dirty="0" smtClean="0">
                <a:solidFill>
                  <a:srgbClr val="0C3C7D"/>
                </a:solidFill>
                <a:latin typeface="e-Ukraine Head" panose="00000500000000000000" pitchFamily="50" charset="-52"/>
              </a:rPr>
              <a:t>, з них:</a:t>
            </a:r>
            <a:endParaRPr lang="ru-RU" sz="2000" b="1" dirty="0">
              <a:solidFill>
                <a:srgbClr val="0C3C7D"/>
              </a:solidFill>
              <a:latin typeface="e-Ukraine Head" panose="00000500000000000000" pitchFamily="50" charset="-52"/>
            </a:endParaRPr>
          </a:p>
        </p:txBody>
      </p:sp>
      <p:sp>
        <p:nvSpPr>
          <p:cNvPr id="2" name="Прямоугольник 1"/>
          <p:cNvSpPr/>
          <p:nvPr/>
        </p:nvSpPr>
        <p:spPr>
          <a:xfrm>
            <a:off x="219456" y="2633472"/>
            <a:ext cx="4885943" cy="400110"/>
          </a:xfrm>
          <a:prstGeom prst="rect">
            <a:avLst/>
          </a:prstGeom>
        </p:spPr>
        <p:txBody>
          <a:bodyPr wrap="square">
            <a:spAutoFit/>
          </a:bodyPr>
          <a:lstStyle/>
          <a:p>
            <a:pPr algn="ctr"/>
            <a:r>
              <a:rPr lang="uk-UA" sz="2000" b="1" dirty="0" smtClean="0">
                <a:solidFill>
                  <a:srgbClr val="0C3C7D"/>
                </a:solidFill>
                <a:latin typeface="e-Ukraine Head" panose="00000500000000000000" pitchFamily="50" charset="-52"/>
              </a:rPr>
              <a:t>ПДФО – 220,6 млн. </a:t>
            </a:r>
            <a:r>
              <a:rPr lang="uk-UA" sz="2000" b="1" dirty="0" err="1" smtClean="0">
                <a:solidFill>
                  <a:srgbClr val="0C3C7D"/>
                </a:solidFill>
                <a:latin typeface="e-Ukraine Head" panose="00000500000000000000" pitchFamily="50" charset="-52"/>
              </a:rPr>
              <a:t>грн</a:t>
            </a:r>
            <a:endParaRPr lang="uk-UA" sz="2000" dirty="0"/>
          </a:p>
        </p:txBody>
      </p:sp>
      <p:pic>
        <p:nvPicPr>
          <p:cNvPr id="43" name="Рисунок 42"/>
          <p:cNvPicPr>
            <a:picLocks noChangeAspect="1"/>
          </p:cNvPicPr>
          <p:nvPr/>
        </p:nvPicPr>
        <p:blipFill rotWithShape="1">
          <a:blip r:embed="rId2" cstate="print">
            <a:extLst>
              <a:ext uri="{28A0092B-C50C-407E-A947-70E740481C1C}">
                <a14:useLocalDpi xmlns:a14="http://schemas.microsoft.com/office/drawing/2010/main" val="0"/>
              </a:ext>
            </a:extLst>
          </a:blip>
          <a:srcRect l="63038" t="82272"/>
          <a:stretch/>
        </p:blipFill>
        <p:spPr>
          <a:xfrm>
            <a:off x="4223171" y="1684904"/>
            <a:ext cx="751816" cy="891571"/>
          </a:xfrm>
          <a:prstGeom prst="rect">
            <a:avLst/>
          </a:prstGeom>
        </p:spPr>
      </p:pic>
      <p:sp>
        <p:nvSpPr>
          <p:cNvPr id="50" name="Прямоугольник 49"/>
          <p:cNvSpPr/>
          <p:nvPr/>
        </p:nvSpPr>
        <p:spPr>
          <a:xfrm>
            <a:off x="5349942" y="2560321"/>
            <a:ext cx="4927913" cy="400110"/>
          </a:xfrm>
          <a:prstGeom prst="rect">
            <a:avLst/>
          </a:prstGeom>
        </p:spPr>
        <p:txBody>
          <a:bodyPr wrap="square">
            <a:spAutoFit/>
          </a:bodyPr>
          <a:lstStyle/>
          <a:p>
            <a:pPr algn="ctr"/>
            <a:r>
              <a:rPr lang="uk-UA" sz="2000" b="1" dirty="0" smtClean="0">
                <a:solidFill>
                  <a:srgbClr val="0C3C7D"/>
                </a:solidFill>
                <a:latin typeface="e-Ukraine Head" panose="00000500000000000000" pitchFamily="50" charset="-52"/>
              </a:rPr>
              <a:t>ЄП – </a:t>
            </a:r>
            <a:r>
              <a:rPr lang="ru-RU" sz="2000" b="1" dirty="0" smtClean="0">
                <a:solidFill>
                  <a:srgbClr val="0C3C7D"/>
                </a:solidFill>
                <a:latin typeface="e-Ukraine Head" panose="00000500000000000000" pitchFamily="50" charset="-52"/>
              </a:rPr>
              <a:t>12,8 млн. </a:t>
            </a:r>
            <a:r>
              <a:rPr lang="ru-RU" sz="2000" b="1" dirty="0" err="1" smtClean="0">
                <a:solidFill>
                  <a:srgbClr val="0C3C7D"/>
                </a:solidFill>
                <a:latin typeface="e-Ukraine Head" panose="00000500000000000000" pitchFamily="50" charset="-52"/>
              </a:rPr>
              <a:t>грн</a:t>
            </a:r>
            <a:r>
              <a:rPr lang="ru-RU" sz="2000" b="1" dirty="0" smtClean="0">
                <a:solidFill>
                  <a:srgbClr val="0C3C7D"/>
                </a:solidFill>
                <a:latin typeface="e-Ukraine Head" panose="00000500000000000000" pitchFamily="50" charset="-52"/>
              </a:rPr>
              <a:t>.</a:t>
            </a:r>
            <a:endParaRPr lang="uk-UA" sz="2000" b="1" dirty="0">
              <a:solidFill>
                <a:srgbClr val="0C3C7D"/>
              </a:solidFill>
              <a:latin typeface="e-Ukraine Head" panose="00000500000000000000" pitchFamily="50" charset="-52"/>
            </a:endParaRPr>
          </a:p>
        </p:txBody>
      </p:sp>
      <p:sp>
        <p:nvSpPr>
          <p:cNvPr id="10" name="Прямоугольник 93">
            <a:extLst>
              <a:ext uri="{FF2B5EF4-FFF2-40B4-BE49-F238E27FC236}">
                <a16:creationId xmlns:a16="http://schemas.microsoft.com/office/drawing/2014/main" xmlns="" id="{F064040A-66FA-1E6E-93CD-328963477AEF}"/>
              </a:ext>
            </a:extLst>
          </p:cNvPr>
          <p:cNvSpPr/>
          <p:nvPr/>
        </p:nvSpPr>
        <p:spPr>
          <a:xfrm>
            <a:off x="5145889" y="2989302"/>
            <a:ext cx="5142357" cy="830997"/>
          </a:xfrm>
          <a:prstGeom prst="rect">
            <a:avLst/>
          </a:prstGeom>
        </p:spPr>
        <p:txBody>
          <a:bodyPr wrap="square">
            <a:spAutoFit/>
          </a:bodyPr>
          <a:lstStyle/>
          <a:p>
            <a:endParaRPr lang="uk-UA" dirty="0" smtClean="0">
              <a:solidFill>
                <a:schemeClr val="tx2">
                  <a:lumMod val="60000"/>
                  <a:lumOff val="40000"/>
                </a:schemeClr>
              </a:solidFill>
            </a:endParaRPr>
          </a:p>
          <a:p>
            <a:r>
              <a:rPr lang="uk-UA" dirty="0" smtClean="0">
                <a:solidFill>
                  <a:schemeClr val="tx2">
                    <a:lumMod val="60000"/>
                    <a:lumOff val="40000"/>
                  </a:schemeClr>
                </a:solidFill>
              </a:rPr>
              <a:t>  </a:t>
            </a:r>
          </a:p>
          <a:p>
            <a:endParaRPr lang="uk-UA" sz="1200" dirty="0">
              <a:solidFill>
                <a:schemeClr val="tx2">
                  <a:lumMod val="60000"/>
                  <a:lumOff val="40000"/>
                </a:schemeClr>
              </a:solidFill>
              <a:latin typeface="e-Ukraine Head Light" panose="00000400000000000000" pitchFamily="50" charset="-52"/>
            </a:endParaRPr>
          </a:p>
        </p:txBody>
      </p:sp>
      <p:pic>
        <p:nvPicPr>
          <p:cNvPr id="12" name="Рисунок 11">
            <a:extLst>
              <a:ext uri="{FF2B5EF4-FFF2-40B4-BE49-F238E27FC236}">
                <a16:creationId xmlns:a16="http://schemas.microsoft.com/office/drawing/2014/main" xmlns="" id="{150A243F-88EB-A66B-748B-A92A52BCD357}"/>
              </a:ext>
            </a:extLst>
          </p:cNvPr>
          <p:cNvPicPr>
            <a:picLocks noChangeAspect="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8926015">
            <a:off x="2649878" y="1910220"/>
            <a:ext cx="1309028" cy="391886"/>
          </a:xfrm>
          <a:prstGeom prst="rect">
            <a:avLst/>
          </a:prstGeom>
        </p:spPr>
      </p:pic>
      <p:pic>
        <p:nvPicPr>
          <p:cNvPr id="14" name="Рисунок 13">
            <a:extLst>
              <a:ext uri="{FF2B5EF4-FFF2-40B4-BE49-F238E27FC236}">
                <a16:creationId xmlns:a16="http://schemas.microsoft.com/office/drawing/2014/main" xmlns="" id="{EBC7A6F2-0876-FF3E-1C50-95E744B311E2}"/>
              </a:ext>
            </a:extLst>
          </p:cNvPr>
          <p:cNvPicPr>
            <a:picLocks noChangeAspect="1"/>
          </p:cNvPicPr>
          <p:nvPr/>
        </p:nvPicPr>
        <p:blipFill rotWithShape="1">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016" t="45324" r="75782" b="44499"/>
          <a:stretch/>
        </p:blipFill>
        <p:spPr>
          <a:xfrm rot="1590237">
            <a:off x="5355746" y="1937373"/>
            <a:ext cx="1553602" cy="391886"/>
          </a:xfrm>
          <a:prstGeom prst="rect">
            <a:avLst/>
          </a:prstGeom>
        </p:spPr>
      </p:pic>
      <p:sp>
        <p:nvSpPr>
          <p:cNvPr id="1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1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4849"/>
          <a:stretch/>
        </p:blipFill>
        <p:spPr>
          <a:xfrm>
            <a:off x="11243460" y="4745300"/>
            <a:ext cx="776764" cy="1341544"/>
          </a:xfrm>
          <a:prstGeom prst="rect">
            <a:avLst/>
          </a:prstGeom>
        </p:spPr>
      </p:pic>
      <p:sp>
        <p:nvSpPr>
          <p:cNvPr id="42" name="Прямокутник 16">
            <a:extLst>
              <a:ext uri="{FF2B5EF4-FFF2-40B4-BE49-F238E27FC236}">
                <a16:creationId xmlns:a16="http://schemas.microsoft.com/office/drawing/2014/main" xmlns="" id="{E54DBE2E-B183-7A9A-A03D-BECE7F850884}"/>
              </a:ext>
            </a:extLst>
          </p:cNvPr>
          <p:cNvSpPr/>
          <p:nvPr/>
        </p:nvSpPr>
        <p:spPr>
          <a:xfrm>
            <a:off x="-128100"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58" name="Прямоугольник 57"/>
          <p:cNvSpPr/>
          <p:nvPr/>
        </p:nvSpPr>
        <p:spPr>
          <a:xfrm rot="10800000" flipV="1">
            <a:off x="466724" y="3854730"/>
            <a:ext cx="4448175" cy="1200329"/>
          </a:xfrm>
          <a:prstGeom prst="rect">
            <a:avLst/>
          </a:prstGeom>
        </p:spPr>
        <p:txBody>
          <a:bodyPr wrap="square">
            <a:spAutoFit/>
          </a:bodyPr>
          <a:lstStyle/>
          <a:p>
            <a:r>
              <a:rPr lang="uk-UA" dirty="0" smtClean="0">
                <a:solidFill>
                  <a:schemeClr val="tx2"/>
                </a:solidFill>
              </a:rPr>
              <a:t>Ужгородський </a:t>
            </a:r>
            <a:r>
              <a:rPr lang="uk-UA" dirty="0">
                <a:solidFill>
                  <a:schemeClr val="tx2"/>
                </a:solidFill>
              </a:rPr>
              <a:t>р-н – </a:t>
            </a:r>
            <a:r>
              <a:rPr lang="uk-UA" dirty="0" smtClean="0">
                <a:solidFill>
                  <a:schemeClr val="tx2"/>
                </a:solidFill>
              </a:rPr>
              <a:t>81,1 млн. </a:t>
            </a:r>
            <a:r>
              <a:rPr lang="uk-UA" dirty="0">
                <a:solidFill>
                  <a:schemeClr val="tx2"/>
                </a:solidFill>
              </a:rPr>
              <a:t>грн.</a:t>
            </a:r>
          </a:p>
          <a:p>
            <a:r>
              <a:rPr lang="uk-UA" dirty="0" smtClean="0">
                <a:solidFill>
                  <a:schemeClr val="tx2"/>
                </a:solidFill>
              </a:rPr>
              <a:t>Мукачівський  р-н – 53,1 млн. грн.</a:t>
            </a:r>
          </a:p>
          <a:p>
            <a:r>
              <a:rPr lang="uk-UA" dirty="0" smtClean="0">
                <a:solidFill>
                  <a:schemeClr val="tx2"/>
                </a:solidFill>
              </a:rPr>
              <a:t>Хустський р-н         – 15, 5 млн. грн.</a:t>
            </a:r>
          </a:p>
          <a:p>
            <a:endParaRPr lang="uk-UA" dirty="0"/>
          </a:p>
        </p:txBody>
      </p:sp>
      <p:sp>
        <p:nvSpPr>
          <p:cNvPr id="22" name="Заголовок 1">
            <a:extLst>
              <a:ext uri="{FF2B5EF4-FFF2-40B4-BE49-F238E27FC236}">
                <a16:creationId xmlns:a16="http://schemas.microsoft.com/office/drawing/2014/main" xmlns="" id="{F9764D95-A9C7-26F8-1E80-CEF041343765}"/>
              </a:ext>
            </a:extLst>
          </p:cNvPr>
          <p:cNvSpPr>
            <a:spLocks noGrp="1"/>
          </p:cNvSpPr>
          <p:nvPr>
            <p:ph type="ctrTitle"/>
          </p:nvPr>
        </p:nvSpPr>
        <p:spPr>
          <a:xfrm>
            <a:off x="73025" y="66675"/>
            <a:ext cx="10719667" cy="644525"/>
          </a:xfrm>
        </p:spPr>
        <p:txBody>
          <a:bodyPr anchor="ctr">
            <a:noAutofit/>
          </a:bodyPr>
          <a:lstStyle/>
          <a:p>
            <a:pPr algn="l"/>
            <a:r>
              <a:rPr lang="uk-UA" sz="2000" b="1" dirty="0" smtClean="0">
                <a:solidFill>
                  <a:srgbClr val="0C3C7D"/>
                </a:solidFill>
                <a:latin typeface="e-Ukraine Head" panose="00000500000000000000" pitchFamily="50" charset="-52"/>
              </a:rPr>
              <a:t>Компенсація частини вартості придбаних альтернативних джерел енергозабезпечення</a:t>
            </a:r>
            <a:endParaRPr lang="uk-UA" sz="2000" b="1" dirty="0">
              <a:solidFill>
                <a:srgbClr val="0C3C7D"/>
              </a:solidFill>
              <a:latin typeface="e-Ukraine Head" panose="00000500000000000000" pitchFamily="50" charset="-52"/>
            </a:endParaRPr>
          </a:p>
        </p:txBody>
      </p:sp>
      <p:sp>
        <p:nvSpPr>
          <p:cNvPr id="3" name="Прямоугольник 2"/>
          <p:cNvSpPr/>
          <p:nvPr/>
        </p:nvSpPr>
        <p:spPr>
          <a:xfrm>
            <a:off x="1233056" y="3244334"/>
            <a:ext cx="8091054" cy="400110"/>
          </a:xfrm>
          <a:prstGeom prst="rect">
            <a:avLst/>
          </a:prstGeom>
        </p:spPr>
        <p:txBody>
          <a:bodyPr wrap="square">
            <a:spAutoFit/>
          </a:bodyPr>
          <a:lstStyle/>
          <a:p>
            <a:pPr algn="ctr"/>
            <a:r>
              <a:rPr lang="uk-UA" sz="2000" b="1" dirty="0" smtClean="0">
                <a:solidFill>
                  <a:schemeClr val="tx2"/>
                </a:solidFill>
              </a:rPr>
              <a:t>Сплачено податків у розрізі районів:</a:t>
            </a:r>
            <a:endParaRPr lang="uk-UA" sz="2000" b="1" dirty="0">
              <a:solidFill>
                <a:schemeClr val="tx2"/>
              </a:solidFill>
            </a:endParaRPr>
          </a:p>
        </p:txBody>
      </p:sp>
      <p:sp>
        <p:nvSpPr>
          <p:cNvPr id="5" name="Прямоугольник 4"/>
          <p:cNvSpPr/>
          <p:nvPr/>
        </p:nvSpPr>
        <p:spPr>
          <a:xfrm>
            <a:off x="5629708" y="2967335"/>
            <a:ext cx="4775056" cy="1754326"/>
          </a:xfrm>
          <a:prstGeom prst="rect">
            <a:avLst/>
          </a:prstGeom>
        </p:spPr>
        <p:txBody>
          <a:bodyPr wrap="square">
            <a:spAutoFit/>
          </a:bodyPr>
          <a:lstStyle/>
          <a:p>
            <a:endParaRPr lang="uk-UA" dirty="0" smtClean="0">
              <a:solidFill>
                <a:schemeClr val="tx2"/>
              </a:solidFill>
            </a:endParaRPr>
          </a:p>
          <a:p>
            <a:endParaRPr lang="uk-UA" dirty="0">
              <a:solidFill>
                <a:schemeClr val="tx2"/>
              </a:solidFill>
            </a:endParaRPr>
          </a:p>
          <a:p>
            <a:endParaRPr lang="uk-UA" dirty="0" smtClean="0">
              <a:solidFill>
                <a:schemeClr val="tx2"/>
              </a:solidFill>
            </a:endParaRPr>
          </a:p>
          <a:p>
            <a:r>
              <a:rPr lang="uk-UA" dirty="0" smtClean="0">
                <a:solidFill>
                  <a:schemeClr val="tx2"/>
                </a:solidFill>
              </a:rPr>
              <a:t>Берегівський </a:t>
            </a:r>
            <a:r>
              <a:rPr lang="uk-UA" dirty="0">
                <a:solidFill>
                  <a:schemeClr val="tx2"/>
                </a:solidFill>
              </a:rPr>
              <a:t>р-н – </a:t>
            </a:r>
            <a:r>
              <a:rPr lang="uk-UA" dirty="0" smtClean="0">
                <a:solidFill>
                  <a:schemeClr val="tx2"/>
                </a:solidFill>
              </a:rPr>
              <a:t>58, 9 млн. грн</a:t>
            </a:r>
            <a:r>
              <a:rPr lang="uk-UA" dirty="0">
                <a:solidFill>
                  <a:schemeClr val="tx2"/>
                </a:solidFill>
              </a:rPr>
              <a:t>.</a:t>
            </a:r>
          </a:p>
          <a:p>
            <a:r>
              <a:rPr lang="uk-UA" dirty="0">
                <a:solidFill>
                  <a:schemeClr val="tx2"/>
                </a:solidFill>
              </a:rPr>
              <a:t>Тячівський р-н </a:t>
            </a:r>
            <a:r>
              <a:rPr lang="uk-UA" dirty="0" smtClean="0">
                <a:solidFill>
                  <a:schemeClr val="tx2"/>
                </a:solidFill>
              </a:rPr>
              <a:t>     – 23, 9 млн. грн</a:t>
            </a:r>
            <a:r>
              <a:rPr lang="uk-UA" dirty="0">
                <a:solidFill>
                  <a:schemeClr val="tx2"/>
                </a:solidFill>
              </a:rPr>
              <a:t>.</a:t>
            </a:r>
          </a:p>
          <a:p>
            <a:r>
              <a:rPr lang="uk-UA" dirty="0">
                <a:solidFill>
                  <a:schemeClr val="tx2"/>
                </a:solidFill>
              </a:rPr>
              <a:t>Рахівський р-н </a:t>
            </a:r>
            <a:r>
              <a:rPr lang="uk-UA" dirty="0" smtClean="0">
                <a:solidFill>
                  <a:schemeClr val="tx2"/>
                </a:solidFill>
              </a:rPr>
              <a:t>     –   0, 9 млн. </a:t>
            </a:r>
            <a:r>
              <a:rPr lang="uk-UA" dirty="0">
                <a:solidFill>
                  <a:schemeClr val="tx2"/>
                </a:solidFill>
              </a:rPr>
              <a:t>грн. </a:t>
            </a:r>
          </a:p>
        </p:txBody>
      </p:sp>
    </p:spTree>
    <p:extLst>
      <p:ext uri="{BB962C8B-B14F-4D97-AF65-F5344CB8AC3E}">
        <p14:creationId xmlns:p14="http://schemas.microsoft.com/office/powerpoint/2010/main" val="786226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 xmlns:a16="http://schemas.microsoft.com/office/drawing/2014/main" id="{31A5644E-1B95-3ED7-1799-78799E90141F}"/>
              </a:ext>
            </a:extLst>
          </p:cNvPr>
          <p:cNvSpPr/>
          <p:nvPr/>
        </p:nvSpPr>
        <p:spPr>
          <a:xfrm>
            <a:off x="11048302" y="0"/>
            <a:ext cx="1233183"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 xmlns:a16="http://schemas.microsoft.com/office/drawing/2014/main" id="{4A56DB88-AE6C-A746-DEEC-3BC2CE9D1B37}"/>
              </a:ext>
            </a:extLst>
          </p:cNvPr>
          <p:cNvSpPr/>
          <p:nvPr/>
        </p:nvSpPr>
        <p:spPr>
          <a:xfrm>
            <a:off x="11048301" y="6173240"/>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 xmlns:a16="http://schemas.microsoft.com/office/drawing/2014/main" id="{DADAEDF9-8E25-5E1D-7F55-8D35C0ED653D}"/>
              </a:ext>
            </a:extLst>
          </p:cNvPr>
          <p:cNvSpPr/>
          <p:nvPr/>
        </p:nvSpPr>
        <p:spPr>
          <a:xfrm>
            <a:off x="1" y="1"/>
            <a:ext cx="11048300" cy="704674"/>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50" name="Прямоугольник 49"/>
          <p:cNvSpPr/>
          <p:nvPr/>
        </p:nvSpPr>
        <p:spPr>
          <a:xfrm>
            <a:off x="7574001" y="2909983"/>
            <a:ext cx="3658907" cy="276999"/>
          </a:xfrm>
          <a:prstGeom prst="rect">
            <a:avLst/>
          </a:prstGeom>
        </p:spPr>
        <p:txBody>
          <a:bodyPr wrap="square">
            <a:spAutoFit/>
          </a:bodyPr>
          <a:lstStyle/>
          <a:p>
            <a:pPr algn="just"/>
            <a:r>
              <a:rPr lang="uk-UA" sz="1200" dirty="0" smtClean="0">
                <a:solidFill>
                  <a:srgbClr val="0C3C7D"/>
                </a:solidFill>
                <a:latin typeface="e-Ukraine Head Light" panose="00000400000000000000" pitchFamily="50" charset="-52"/>
              </a:rPr>
              <a:t> </a:t>
            </a:r>
            <a:endParaRPr lang="uk-UA" sz="1200" b="1" dirty="0">
              <a:solidFill>
                <a:srgbClr val="0C3C7D"/>
              </a:solidFill>
              <a:latin typeface="e-Ukraine Head Light" panose="00000400000000000000" pitchFamily="50" charset="-52"/>
            </a:endParaRPr>
          </a:p>
        </p:txBody>
      </p:sp>
      <p:sp>
        <p:nvSpPr>
          <p:cNvPr id="18" name="Прямокутник 17">
            <a:extLst>
              <a:ext uri="{FF2B5EF4-FFF2-40B4-BE49-F238E27FC236}">
                <a16:creationId xmlns="" xmlns:a16="http://schemas.microsoft.com/office/drawing/2014/main" id="{7B4C62B4-1C0E-9610-18A0-A7A61190792F}"/>
              </a:ext>
            </a:extLst>
          </p:cNvPr>
          <p:cNvSpPr/>
          <p:nvPr/>
        </p:nvSpPr>
        <p:spPr>
          <a:xfrm>
            <a:off x="5717137" y="6182685"/>
            <a:ext cx="5331167"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 xmlns:a16="http://schemas.microsoft.com/office/drawing/2014/main" id="{6AB042E5-ACBE-E04A-F0DE-7D87B77A4B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4849"/>
          <a:stretch/>
        </p:blipFill>
        <p:spPr>
          <a:xfrm>
            <a:off x="11243461" y="4745300"/>
            <a:ext cx="776764" cy="1341544"/>
          </a:xfrm>
          <a:prstGeom prst="rect">
            <a:avLst/>
          </a:prstGeom>
        </p:spPr>
      </p:pic>
      <p:graphicFrame>
        <p:nvGraphicFramePr>
          <p:cNvPr id="63" name="Содержимое 62"/>
          <p:cNvGraphicFramePr>
            <a:graphicFrameLocks noGrp="1"/>
          </p:cNvGraphicFramePr>
          <p:nvPr>
            <p:ph idx="1"/>
            <p:extLst>
              <p:ext uri="{D42A27DB-BD31-4B8C-83A1-F6EECF244321}">
                <p14:modId xmlns:p14="http://schemas.microsoft.com/office/powerpoint/2010/main" val="1654063233"/>
              </p:ext>
            </p:extLst>
          </p:nvPr>
        </p:nvGraphicFramePr>
        <p:xfrm>
          <a:off x="552450" y="1657350"/>
          <a:ext cx="9880023" cy="4533900"/>
        </p:xfrm>
        <a:graphic>
          <a:graphicData uri="http://schemas.openxmlformats.org/drawingml/2006/chart">
            <c:chart xmlns:c="http://schemas.openxmlformats.org/drawingml/2006/chart" xmlns:r="http://schemas.openxmlformats.org/officeDocument/2006/relationships" r:id="rId3"/>
          </a:graphicData>
        </a:graphic>
      </p:graphicFrame>
      <p:sp>
        <p:nvSpPr>
          <p:cNvPr id="12" name="Заголовок 1">
            <a:extLst>
              <a:ext uri="{FF2B5EF4-FFF2-40B4-BE49-F238E27FC236}">
                <a16:creationId xmlns:a16="http://schemas.microsoft.com/office/drawing/2014/main" xmlns="" id="{F9764D95-A9C7-26F8-1E80-CEF041343765}"/>
              </a:ext>
            </a:extLst>
          </p:cNvPr>
          <p:cNvSpPr>
            <a:spLocks noGrp="1"/>
          </p:cNvSpPr>
          <p:nvPr>
            <p:ph type="title"/>
          </p:nvPr>
        </p:nvSpPr>
        <p:spPr>
          <a:xfrm>
            <a:off x="142875" y="0"/>
            <a:ext cx="11439525" cy="942975"/>
          </a:xfrm>
          <a:ln>
            <a:noFill/>
          </a:ln>
        </p:spPr>
        <p:txBody>
          <a:bodyPr anchor="ctr">
            <a:noAutofit/>
          </a:bodyPr>
          <a:lstStyle/>
          <a:p>
            <a:pPr algn="l"/>
            <a:r>
              <a:rPr lang="uk-UA" sz="2000" b="1" dirty="0" smtClean="0">
                <a:solidFill>
                  <a:srgbClr val="0C3C7D"/>
                </a:solidFill>
                <a:latin typeface="e-Ukraine Head" panose="00000500000000000000" pitchFamily="50" charset="-52"/>
              </a:rPr>
              <a:t>Компенсація частини вартості придбаних альтернативних джерел енергозабезпечення</a:t>
            </a:r>
            <a:endParaRPr lang="uk-UA" sz="2000" b="1" dirty="0">
              <a:solidFill>
                <a:srgbClr val="0C3C7D"/>
              </a:solidFill>
              <a:latin typeface="e-Ukraine Head" panose="00000500000000000000" pitchFamily="50" charset="-52"/>
            </a:endParaRPr>
          </a:p>
        </p:txBody>
      </p:sp>
      <p:sp>
        <p:nvSpPr>
          <p:cNvPr id="13"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3" name="TextBox 2"/>
          <p:cNvSpPr txBox="1"/>
          <p:nvPr/>
        </p:nvSpPr>
        <p:spPr>
          <a:xfrm>
            <a:off x="554182" y="1219200"/>
            <a:ext cx="10099963" cy="707886"/>
          </a:xfrm>
          <a:prstGeom prst="rect">
            <a:avLst/>
          </a:prstGeom>
          <a:noFill/>
        </p:spPr>
        <p:txBody>
          <a:bodyPr wrap="square" rtlCol="0">
            <a:spAutoFit/>
          </a:bodyPr>
          <a:lstStyle/>
          <a:p>
            <a:pPr algn="ctr"/>
            <a:r>
              <a:rPr lang="uk-UA" sz="2000" b="1" dirty="0">
                <a:solidFill>
                  <a:srgbClr val="0C3C7D"/>
                </a:solidFill>
                <a:latin typeface="e-Ukraine Head" panose="00000500000000000000" pitchFamily="50" charset="-52"/>
              </a:rPr>
              <a:t>Суб’єкти, які отримали  компенсацію за організаційно правовими формами господарювання :</a:t>
            </a:r>
            <a:endParaRPr lang="ru-RU" dirty="0"/>
          </a:p>
        </p:txBody>
      </p:sp>
    </p:spTree>
    <p:extLst>
      <p:ext uri="{BB962C8B-B14F-4D97-AF65-F5344CB8AC3E}">
        <p14:creationId xmlns:p14="http://schemas.microsoft.com/office/powerpoint/2010/main" val="568782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a16="http://schemas.microsoft.com/office/drawing/2014/main" xmlns="" id="{31A5644E-1B95-3ED7-1799-78799E90141F}"/>
              </a:ext>
            </a:extLst>
          </p:cNvPr>
          <p:cNvSpPr/>
          <p:nvPr/>
        </p:nvSpPr>
        <p:spPr>
          <a:xfrm>
            <a:off x="11048301" y="0"/>
            <a:ext cx="1233182"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a16="http://schemas.microsoft.com/office/drawing/2014/main" xmlns="" id="{4A56DB88-AE6C-A746-DEEC-3BC2CE9D1B37}"/>
              </a:ext>
            </a:extLst>
          </p:cNvPr>
          <p:cNvSpPr/>
          <p:nvPr/>
        </p:nvSpPr>
        <p:spPr>
          <a:xfrm>
            <a:off x="11048301" y="6173238"/>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a16="http://schemas.microsoft.com/office/drawing/2014/main" xmlns="" id="{DADAEDF9-8E25-5E1D-7F55-8D35C0ED653D}"/>
              </a:ext>
            </a:extLst>
          </p:cNvPr>
          <p:cNvSpPr/>
          <p:nvPr/>
        </p:nvSpPr>
        <p:spPr>
          <a:xfrm>
            <a:off x="0" y="1"/>
            <a:ext cx="11048300" cy="704674"/>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6" name="Прямоугольник 25"/>
          <p:cNvSpPr/>
          <p:nvPr/>
        </p:nvSpPr>
        <p:spPr>
          <a:xfrm>
            <a:off x="1122218" y="2924174"/>
            <a:ext cx="4184073" cy="707886"/>
          </a:xfrm>
          <a:prstGeom prst="rect">
            <a:avLst/>
          </a:prstGeom>
        </p:spPr>
        <p:txBody>
          <a:bodyPr wrap="square">
            <a:spAutoFit/>
          </a:bodyPr>
          <a:lstStyle/>
          <a:p>
            <a:r>
              <a:rPr lang="uk-UA" sz="2000" b="1" dirty="0">
                <a:solidFill>
                  <a:srgbClr val="0C3C7D"/>
                </a:solidFill>
                <a:latin typeface="e-Ukraine Head" panose="00000500000000000000" pitchFamily="50" charset="-52"/>
              </a:rPr>
              <a:t>д</a:t>
            </a:r>
            <a:r>
              <a:rPr lang="uk-UA" sz="2000" b="1" dirty="0" smtClean="0">
                <a:solidFill>
                  <a:srgbClr val="0C3C7D"/>
                </a:solidFill>
                <a:latin typeface="e-Ukraine Head" panose="00000500000000000000" pitchFamily="50" charset="-52"/>
              </a:rPr>
              <a:t>іючі Фізичні особи-підприємці  - 6</a:t>
            </a:r>
            <a:r>
              <a:rPr lang="uk-UA" sz="2000" dirty="0" smtClean="0">
                <a:solidFill>
                  <a:srgbClr val="0C3C7D"/>
                </a:solidFill>
                <a:latin typeface="e-Ukraine Head Light" panose="00000400000000000000" pitchFamily="50" charset="-52"/>
              </a:rPr>
              <a:t> </a:t>
            </a:r>
            <a:endParaRPr lang="uk-UA" sz="2000" b="1" dirty="0">
              <a:solidFill>
                <a:srgbClr val="0C3C7D"/>
              </a:solidFill>
              <a:latin typeface="e-Ukraine Head" panose="00000500000000000000" pitchFamily="50" charset="-52"/>
            </a:endParaRPr>
          </a:p>
        </p:txBody>
      </p:sp>
      <p:sp>
        <p:nvSpPr>
          <p:cNvPr id="32" name="Заголовок 1">
            <a:extLst>
              <a:ext uri="{FF2B5EF4-FFF2-40B4-BE49-F238E27FC236}">
                <a16:creationId xmlns:a16="http://schemas.microsoft.com/office/drawing/2014/main" xmlns="" id="{F9764D95-A9C7-26F8-1E80-CEF041343765}"/>
              </a:ext>
            </a:extLst>
          </p:cNvPr>
          <p:cNvSpPr>
            <a:spLocks noGrp="1"/>
          </p:cNvSpPr>
          <p:nvPr>
            <p:ph type="ctrTitle"/>
          </p:nvPr>
        </p:nvSpPr>
        <p:spPr>
          <a:xfrm>
            <a:off x="73208" y="66159"/>
            <a:ext cx="10834772" cy="765113"/>
          </a:xfrm>
        </p:spPr>
        <p:txBody>
          <a:bodyPr anchor="ctr">
            <a:noAutofit/>
          </a:bodyPr>
          <a:lstStyle/>
          <a:p>
            <a:pPr algn="l"/>
            <a:r>
              <a:rPr lang="uk-UA" sz="2000" b="1" dirty="0" smtClean="0">
                <a:solidFill>
                  <a:srgbClr val="0C3C7D"/>
                </a:solidFill>
                <a:latin typeface="e-Ukraine Head" panose="00000500000000000000" pitchFamily="50" charset="-52"/>
              </a:rPr>
              <a:t>Підтримка </a:t>
            </a:r>
            <a:r>
              <a:rPr lang="uk-UA" sz="2000" b="1" dirty="0" err="1" smtClean="0">
                <a:solidFill>
                  <a:srgbClr val="0C3C7D"/>
                </a:solidFill>
                <a:latin typeface="e-Ukraine Head" panose="00000500000000000000" pitchFamily="50" charset="-52"/>
              </a:rPr>
              <a:t>стартапів</a:t>
            </a:r>
            <a:r>
              <a:rPr lang="uk-UA" sz="2000" b="1" dirty="0" smtClean="0">
                <a:solidFill>
                  <a:srgbClr val="0C3C7D"/>
                </a:solidFill>
                <a:latin typeface="e-Ukraine Head" panose="00000500000000000000" pitchFamily="50" charset="-52"/>
              </a:rPr>
              <a:t> та інновацій в секторі малого та середнього підприємництва. Конкурс </a:t>
            </a:r>
            <a:r>
              <a:rPr lang="uk-UA" sz="2000" b="1" dirty="0" err="1">
                <a:solidFill>
                  <a:srgbClr val="0C3C7D"/>
                </a:solidFill>
                <a:latin typeface="e-Ukraine Head" panose="00000500000000000000" pitchFamily="50" charset="-52"/>
              </a:rPr>
              <a:t>Стартапів</a:t>
            </a:r>
            <a:r>
              <a:rPr lang="uk-UA" sz="2000" b="1" dirty="0">
                <a:solidFill>
                  <a:srgbClr val="0C3C7D"/>
                </a:solidFill>
                <a:latin typeface="e-Ukraine Head" panose="00000500000000000000" pitchFamily="50" charset="-52"/>
              </a:rPr>
              <a:t> 2023</a:t>
            </a:r>
          </a:p>
        </p:txBody>
      </p:sp>
      <p:sp>
        <p:nvSpPr>
          <p:cNvPr id="34" name="Прямоугольник 33"/>
          <p:cNvSpPr/>
          <p:nvPr/>
        </p:nvSpPr>
        <p:spPr>
          <a:xfrm>
            <a:off x="5800725" y="2943226"/>
            <a:ext cx="4038600" cy="400110"/>
          </a:xfrm>
          <a:prstGeom prst="rect">
            <a:avLst/>
          </a:prstGeom>
        </p:spPr>
        <p:txBody>
          <a:bodyPr wrap="square">
            <a:spAutoFit/>
          </a:bodyPr>
          <a:lstStyle/>
          <a:p>
            <a:pPr algn="ctr"/>
            <a:r>
              <a:rPr lang="ru-RU" sz="2000" b="1" dirty="0" err="1">
                <a:solidFill>
                  <a:srgbClr val="0C3C7D"/>
                </a:solidFill>
                <a:latin typeface="e-Ukraine Head" panose="00000500000000000000" pitchFamily="50" charset="-52"/>
              </a:rPr>
              <a:t>ф</a:t>
            </a:r>
            <a:r>
              <a:rPr lang="ru-RU" sz="2000" b="1" dirty="0" err="1" smtClean="0">
                <a:solidFill>
                  <a:srgbClr val="0C3C7D"/>
                </a:solidFill>
                <a:latin typeface="e-Ukraine Head" panose="00000500000000000000" pitchFamily="50" charset="-52"/>
              </a:rPr>
              <a:t>ізичні</a:t>
            </a:r>
            <a:r>
              <a:rPr lang="ru-RU" sz="2000" b="1" dirty="0" smtClean="0">
                <a:solidFill>
                  <a:srgbClr val="0C3C7D"/>
                </a:solidFill>
                <a:latin typeface="e-Ukraine Head" panose="00000500000000000000" pitchFamily="50" charset="-52"/>
              </a:rPr>
              <a:t> особи - 6</a:t>
            </a:r>
            <a:endParaRPr lang="ru-RU" sz="2000" b="1" dirty="0">
              <a:solidFill>
                <a:srgbClr val="0C3C7D"/>
              </a:solidFill>
              <a:latin typeface="e-Ukraine Head" panose="00000500000000000000" pitchFamily="50" charset="-52"/>
            </a:endParaRPr>
          </a:p>
        </p:txBody>
      </p:sp>
      <p:sp>
        <p:nvSpPr>
          <p:cNvPr id="35" name="Прямоугольник 34"/>
          <p:cNvSpPr/>
          <p:nvPr/>
        </p:nvSpPr>
        <p:spPr>
          <a:xfrm>
            <a:off x="1219200" y="1323975"/>
            <a:ext cx="9157855" cy="461665"/>
          </a:xfrm>
          <a:prstGeom prst="rect">
            <a:avLst/>
          </a:prstGeom>
        </p:spPr>
        <p:txBody>
          <a:bodyPr wrap="square">
            <a:spAutoFit/>
          </a:bodyPr>
          <a:lstStyle/>
          <a:p>
            <a:pPr algn="ctr"/>
            <a:r>
              <a:rPr lang="uk-UA" sz="2000" b="1" dirty="0" smtClean="0">
                <a:solidFill>
                  <a:srgbClr val="0C3C7D"/>
                </a:solidFill>
                <a:latin typeface="e-Ukraine Head Light" panose="00000400000000000000" pitchFamily="50" charset="-52"/>
              </a:rPr>
              <a:t>Кількість</a:t>
            </a:r>
            <a:r>
              <a:rPr lang="uk-UA" sz="2400" b="1" dirty="0" smtClean="0">
                <a:solidFill>
                  <a:srgbClr val="0C3C7D"/>
                </a:solidFill>
                <a:latin typeface="e-Ukraine Head Light" panose="00000400000000000000" pitchFamily="50" charset="-52"/>
              </a:rPr>
              <a:t> </a:t>
            </a:r>
            <a:r>
              <a:rPr lang="uk-UA" sz="2000" b="1" dirty="0" smtClean="0">
                <a:solidFill>
                  <a:srgbClr val="0C3C7D"/>
                </a:solidFill>
                <a:latin typeface="e-Ukraine Head Light" panose="00000400000000000000" pitchFamily="50" charset="-52"/>
              </a:rPr>
              <a:t>переможців конкурсу – 12 </a:t>
            </a:r>
            <a:r>
              <a:rPr lang="uk-UA" sz="2000" b="1" dirty="0" err="1" smtClean="0">
                <a:solidFill>
                  <a:srgbClr val="0C3C7D"/>
                </a:solidFill>
                <a:latin typeface="e-Ukraine Head Light" panose="00000400000000000000" pitchFamily="50" charset="-52"/>
              </a:rPr>
              <a:t>проєктів</a:t>
            </a:r>
            <a:r>
              <a:rPr lang="uk-UA" sz="2000" b="1" dirty="0" smtClean="0">
                <a:solidFill>
                  <a:srgbClr val="0C3C7D"/>
                </a:solidFill>
                <a:latin typeface="e-Ukraine Head Light" panose="00000400000000000000" pitchFamily="50" charset="-52"/>
              </a:rPr>
              <a:t>, з них: </a:t>
            </a:r>
            <a:endParaRPr lang="uk-UA" sz="2000" b="1" dirty="0">
              <a:solidFill>
                <a:srgbClr val="0C3C7D"/>
              </a:solidFill>
              <a:latin typeface="e-Ukraine Head Light" panose="00000400000000000000" pitchFamily="50" charset="-52"/>
            </a:endParaRPr>
          </a:p>
        </p:txBody>
      </p:sp>
      <p:sp>
        <p:nvSpPr>
          <p:cNvPr id="1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1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4849"/>
          <a:stretch/>
        </p:blipFill>
        <p:spPr>
          <a:xfrm>
            <a:off x="11243460" y="4745300"/>
            <a:ext cx="776764" cy="1341544"/>
          </a:xfrm>
          <a:prstGeom prst="rect">
            <a:avLst/>
          </a:prstGeom>
        </p:spPr>
      </p:pic>
      <p:sp>
        <p:nvSpPr>
          <p:cNvPr id="13" name="TextBox 12"/>
          <p:cNvSpPr txBox="1"/>
          <p:nvPr/>
        </p:nvSpPr>
        <p:spPr>
          <a:xfrm>
            <a:off x="1122218" y="4372700"/>
            <a:ext cx="8904143" cy="707886"/>
          </a:xfrm>
          <a:prstGeom prst="rect">
            <a:avLst/>
          </a:prstGeom>
          <a:noFill/>
        </p:spPr>
        <p:txBody>
          <a:bodyPr wrap="square" rtlCol="0">
            <a:spAutoFit/>
          </a:bodyPr>
          <a:lstStyle/>
          <a:p>
            <a:pPr lvl="0" algn="ctr"/>
            <a:r>
              <a:rPr lang="uk-UA" sz="2000" b="1" dirty="0" err="1">
                <a:solidFill>
                  <a:srgbClr val="0C3C7D"/>
                </a:solidFill>
                <a:latin typeface="e-Ukraine Head Light" panose="00000400000000000000" pitchFamily="50" charset="-52"/>
              </a:rPr>
              <a:t>Переможям</a:t>
            </a:r>
            <a:r>
              <a:rPr lang="uk-UA" sz="2000" b="1" dirty="0">
                <a:solidFill>
                  <a:srgbClr val="0C3C7D"/>
                </a:solidFill>
                <a:latin typeface="e-Ukraine Head Light" panose="00000400000000000000" pitchFamily="50" charset="-52"/>
              </a:rPr>
              <a:t> конкурсу </a:t>
            </a:r>
            <a:r>
              <a:rPr lang="uk-UA" sz="2000" b="1" dirty="0" err="1">
                <a:solidFill>
                  <a:srgbClr val="0C3C7D"/>
                </a:solidFill>
                <a:latin typeface="e-Ukraine Head Light" panose="00000400000000000000" pitchFamily="50" charset="-52"/>
              </a:rPr>
              <a:t>Стартапів</a:t>
            </a:r>
            <a:r>
              <a:rPr lang="uk-UA" sz="2000" b="1" dirty="0">
                <a:solidFill>
                  <a:srgbClr val="0C3C7D"/>
                </a:solidFill>
                <a:latin typeface="e-Ukraine Head Light" panose="00000400000000000000" pitchFamily="50" charset="-52"/>
              </a:rPr>
              <a:t> надано фінансову підтримку </a:t>
            </a:r>
            <a:r>
              <a:rPr lang="uk-UA" sz="2000" b="1" dirty="0" smtClean="0">
                <a:solidFill>
                  <a:srgbClr val="0C3C7D"/>
                </a:solidFill>
                <a:latin typeface="e-Ukraine Head Light" panose="00000400000000000000" pitchFamily="50" charset="-52"/>
              </a:rPr>
              <a:t>на </a:t>
            </a:r>
            <a:r>
              <a:rPr lang="uk-UA" sz="2000" b="1" dirty="0">
                <a:solidFill>
                  <a:srgbClr val="0C3C7D"/>
                </a:solidFill>
                <a:latin typeface="e-Ukraine Head Light" panose="00000400000000000000" pitchFamily="50" charset="-52"/>
              </a:rPr>
              <a:t>суму </a:t>
            </a:r>
            <a:r>
              <a:rPr lang="uk-UA" sz="2000" b="1" dirty="0" smtClean="0">
                <a:solidFill>
                  <a:srgbClr val="0C3C7D"/>
                </a:solidFill>
                <a:latin typeface="e-Ukraine Head Light" panose="00000400000000000000" pitchFamily="50" charset="-52"/>
              </a:rPr>
              <a:t>1,0 </a:t>
            </a:r>
            <a:r>
              <a:rPr lang="uk-UA" sz="2000" b="1" dirty="0">
                <a:solidFill>
                  <a:srgbClr val="0C3C7D"/>
                </a:solidFill>
                <a:latin typeface="e-Ukraine Head Light" panose="00000400000000000000" pitchFamily="50" charset="-52"/>
              </a:rPr>
              <a:t>млн. грн</a:t>
            </a:r>
            <a:endParaRPr lang="ru-RU" sz="2000" b="1" dirty="0">
              <a:solidFill>
                <a:srgbClr val="0C3C7D"/>
              </a:solidFill>
              <a:latin typeface="e-Ukraine Head Light" panose="00000400000000000000" pitchFamily="50" charset="-52"/>
            </a:endParaRPr>
          </a:p>
        </p:txBody>
      </p:sp>
    </p:spTree>
    <p:extLst>
      <p:ext uri="{BB962C8B-B14F-4D97-AF65-F5344CB8AC3E}">
        <p14:creationId xmlns:p14="http://schemas.microsoft.com/office/powerpoint/2010/main" val="643194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a:extLst>
              <a:ext uri="{FF2B5EF4-FFF2-40B4-BE49-F238E27FC236}">
                <a16:creationId xmlns:a16="http://schemas.microsoft.com/office/drawing/2014/main" xmlns="" id="{31A5644E-1B95-3ED7-1799-78799E90141F}"/>
              </a:ext>
            </a:extLst>
          </p:cNvPr>
          <p:cNvSpPr/>
          <p:nvPr/>
        </p:nvSpPr>
        <p:spPr>
          <a:xfrm>
            <a:off x="11155305" y="0"/>
            <a:ext cx="1233182" cy="6174297"/>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6" name="Прямокутник 5">
            <a:extLst>
              <a:ext uri="{FF2B5EF4-FFF2-40B4-BE49-F238E27FC236}">
                <a16:creationId xmlns:a16="http://schemas.microsoft.com/office/drawing/2014/main" xmlns="" id="{4A56DB88-AE6C-A746-DEEC-3BC2CE9D1B37}"/>
              </a:ext>
            </a:extLst>
          </p:cNvPr>
          <p:cNvSpPr/>
          <p:nvPr/>
        </p:nvSpPr>
        <p:spPr>
          <a:xfrm>
            <a:off x="11048301" y="6173238"/>
            <a:ext cx="1241571" cy="691267"/>
          </a:xfrm>
          <a:prstGeom prst="rect">
            <a:avLst/>
          </a:prstGeom>
          <a:solidFill>
            <a:srgbClr val="E4ECF6"/>
          </a:solidFill>
          <a:ln>
            <a:solidFill>
              <a:srgbClr val="E4ECF6"/>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
        <p:nvSpPr>
          <p:cNvPr id="11" name="Прямокутник 10">
            <a:extLst>
              <a:ext uri="{FF2B5EF4-FFF2-40B4-BE49-F238E27FC236}">
                <a16:creationId xmlns:a16="http://schemas.microsoft.com/office/drawing/2014/main" xmlns="" id="{DADAEDF9-8E25-5E1D-7F55-8D35C0ED653D}"/>
              </a:ext>
            </a:extLst>
          </p:cNvPr>
          <p:cNvSpPr/>
          <p:nvPr/>
        </p:nvSpPr>
        <p:spPr>
          <a:xfrm>
            <a:off x="-1" y="1"/>
            <a:ext cx="11155305" cy="704674"/>
          </a:xfrm>
          <a:prstGeom prst="rect">
            <a:avLst/>
          </a:prstGeom>
          <a:solidFill>
            <a:srgbClr val="E4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2" name="Заголовок 1">
            <a:extLst>
              <a:ext uri="{FF2B5EF4-FFF2-40B4-BE49-F238E27FC236}">
                <a16:creationId xmlns:a16="http://schemas.microsoft.com/office/drawing/2014/main" xmlns="" id="{F9764D95-A9C7-26F8-1E80-CEF041343765}"/>
              </a:ext>
            </a:extLst>
          </p:cNvPr>
          <p:cNvSpPr>
            <a:spLocks noGrp="1"/>
          </p:cNvSpPr>
          <p:nvPr>
            <p:ph type="ctrTitle"/>
          </p:nvPr>
        </p:nvSpPr>
        <p:spPr>
          <a:xfrm>
            <a:off x="225608" y="1496291"/>
            <a:ext cx="5607155" cy="3061854"/>
          </a:xfrm>
        </p:spPr>
        <p:txBody>
          <a:bodyPr anchor="ctr">
            <a:noAutofit/>
          </a:bodyPr>
          <a:lstStyle/>
          <a:p>
            <a:pPr algn="just"/>
            <a:r>
              <a:rPr lang="uk-UA" sz="2000" b="1" dirty="0">
                <a:solidFill>
                  <a:schemeClr val="tx2"/>
                </a:solidFill>
                <a:latin typeface="+mn-lt"/>
                <a:ea typeface="+mn-ea"/>
                <a:cs typeface="+mn-cs"/>
              </a:rPr>
              <a:t>Максим </a:t>
            </a:r>
            <a:r>
              <a:rPr lang="uk-UA" sz="2000" b="1" dirty="0" err="1">
                <a:solidFill>
                  <a:schemeClr val="tx2"/>
                </a:solidFill>
                <a:latin typeface="+mn-lt"/>
                <a:ea typeface="+mn-ea"/>
                <a:cs typeface="+mn-cs"/>
              </a:rPr>
              <a:t>Кльот</a:t>
            </a:r>
            <a:r>
              <a:rPr lang="uk-UA" sz="2000" b="1" dirty="0">
                <a:solidFill>
                  <a:schemeClr val="tx2"/>
                </a:solidFill>
                <a:latin typeface="+mn-lt"/>
                <a:ea typeface="+mn-ea"/>
                <a:cs typeface="+mn-cs"/>
              </a:rPr>
              <a:t> – </a:t>
            </a:r>
            <a:r>
              <a:rPr lang="uk-UA" sz="2000" b="1" dirty="0" smtClean="0">
                <a:solidFill>
                  <a:schemeClr val="tx2"/>
                </a:solidFill>
                <a:latin typeface="+mn-lt"/>
                <a:ea typeface="+mn-ea"/>
                <a:cs typeface="+mn-cs"/>
              </a:rPr>
              <a:t>«Діяльність </a:t>
            </a:r>
            <a:r>
              <a:rPr lang="uk-UA" sz="2000" b="1" dirty="0">
                <a:solidFill>
                  <a:schemeClr val="tx2"/>
                </a:solidFill>
                <a:latin typeface="+mn-lt"/>
                <a:ea typeface="+mn-ea"/>
                <a:cs typeface="+mn-cs"/>
              </a:rPr>
              <a:t>спортивно-оздоровчих </a:t>
            </a:r>
            <a:r>
              <a:rPr lang="uk-UA" sz="2000" b="1" dirty="0" err="1">
                <a:solidFill>
                  <a:schemeClr val="tx2"/>
                </a:solidFill>
                <a:latin typeface="+mn-lt"/>
                <a:ea typeface="+mn-ea"/>
                <a:cs typeface="+mn-cs"/>
              </a:rPr>
              <a:t>дитячо</a:t>
            </a:r>
            <a:r>
              <a:rPr lang="uk-UA" sz="2000" b="1" dirty="0">
                <a:solidFill>
                  <a:schemeClr val="tx2"/>
                </a:solidFill>
                <a:latin typeface="+mn-lt"/>
                <a:ea typeface="+mn-ea"/>
                <a:cs typeface="+mn-cs"/>
              </a:rPr>
              <a:t>-підліткових таборів у Карпатах»</a:t>
            </a:r>
            <a:r>
              <a:rPr lang="uk-UA" sz="1800" dirty="0">
                <a:solidFill>
                  <a:schemeClr val="tx2"/>
                </a:solidFill>
                <a:latin typeface="+mn-lt"/>
                <a:ea typeface="+mn-ea"/>
                <a:cs typeface="+mn-cs"/>
              </a:rPr>
              <a:t/>
            </a:r>
            <a:br>
              <a:rPr lang="uk-UA" sz="1800" dirty="0">
                <a:solidFill>
                  <a:schemeClr val="tx2"/>
                </a:solidFill>
                <a:latin typeface="+mn-lt"/>
                <a:ea typeface="+mn-ea"/>
                <a:cs typeface="+mn-cs"/>
              </a:rPr>
            </a:br>
            <a:r>
              <a:rPr lang="uk-UA" sz="1800" dirty="0">
                <a:solidFill>
                  <a:schemeClr val="tx2"/>
                </a:solidFill>
                <a:latin typeface="+mn-lt"/>
                <a:ea typeface="+mn-ea"/>
                <a:cs typeface="+mn-cs"/>
              </a:rPr>
              <a:t/>
            </a:r>
            <a:br>
              <a:rPr lang="uk-UA" sz="1800" dirty="0">
                <a:solidFill>
                  <a:schemeClr val="tx2"/>
                </a:solidFill>
                <a:latin typeface="+mn-lt"/>
                <a:ea typeface="+mn-ea"/>
                <a:cs typeface="+mn-cs"/>
              </a:rPr>
            </a:br>
            <a:r>
              <a:rPr lang="uk-UA" sz="2000" dirty="0">
                <a:solidFill>
                  <a:schemeClr val="tx2"/>
                </a:solidFill>
                <a:latin typeface="+mn-lt"/>
                <a:ea typeface="+mn-ea"/>
                <a:cs typeface="+mn-cs"/>
              </a:rPr>
              <a:t>Придбано мобільний татамі та інший спортивний інвентар, завдяки чому стало можливим організувати різноманітні виїзні спортивні дитячі табори та використовувати це все для щоденних тренувань. 28 січня 2024 року відбувся Всеукраїнський чемпіонат з Бразильського </a:t>
            </a:r>
            <a:r>
              <a:rPr lang="uk-UA" sz="2000" dirty="0" err="1">
                <a:solidFill>
                  <a:schemeClr val="tx2"/>
                </a:solidFill>
                <a:latin typeface="+mn-lt"/>
                <a:ea typeface="+mn-ea"/>
                <a:cs typeface="+mn-cs"/>
              </a:rPr>
              <a:t>Джиу-джитсу</a:t>
            </a:r>
            <a:r>
              <a:rPr lang="uk-UA" sz="2000" dirty="0">
                <a:solidFill>
                  <a:schemeClr val="tx2"/>
                </a:solidFill>
                <a:latin typeface="+mn-lt"/>
                <a:ea typeface="+mn-ea"/>
                <a:cs typeface="+mn-cs"/>
              </a:rPr>
              <a:t> «</a:t>
            </a:r>
            <a:r>
              <a:rPr lang="en-US" sz="2000" dirty="0" err="1">
                <a:solidFill>
                  <a:schemeClr val="tx2"/>
                </a:solidFill>
                <a:latin typeface="+mn-lt"/>
                <a:ea typeface="+mn-ea"/>
                <a:cs typeface="+mn-cs"/>
              </a:rPr>
              <a:t>Vynogradiv</a:t>
            </a:r>
            <a:r>
              <a:rPr lang="en-US" sz="2000" dirty="0">
                <a:solidFill>
                  <a:schemeClr val="tx2"/>
                </a:solidFill>
                <a:latin typeface="+mn-lt"/>
                <a:ea typeface="+mn-ea"/>
                <a:cs typeface="+mn-cs"/>
              </a:rPr>
              <a:t> Open </a:t>
            </a:r>
            <a:r>
              <a:rPr lang="uk-UA" sz="2000" dirty="0">
                <a:solidFill>
                  <a:schemeClr val="tx2"/>
                </a:solidFill>
                <a:latin typeface="+mn-lt"/>
                <a:ea typeface="+mn-ea"/>
                <a:cs typeface="+mn-cs"/>
              </a:rPr>
              <a:t>2024», на якому зібралося майже 250 учасників з різних куточків України. Також вперше проведено 4-денний спортивний зимовий табір. </a:t>
            </a:r>
          </a:p>
        </p:txBody>
      </p:sp>
      <p:sp>
        <p:nvSpPr>
          <p:cNvPr id="10" name="Прямоугольник 93">
            <a:extLst>
              <a:ext uri="{FF2B5EF4-FFF2-40B4-BE49-F238E27FC236}">
                <a16:creationId xmlns:a16="http://schemas.microsoft.com/office/drawing/2014/main" xmlns="" id="{F064040A-66FA-1E6E-93CD-328963477AEF}"/>
              </a:ext>
            </a:extLst>
          </p:cNvPr>
          <p:cNvSpPr/>
          <p:nvPr/>
        </p:nvSpPr>
        <p:spPr>
          <a:xfrm>
            <a:off x="1337835" y="4666095"/>
            <a:ext cx="2618868" cy="276999"/>
          </a:xfrm>
          <a:prstGeom prst="rect">
            <a:avLst/>
          </a:prstGeom>
        </p:spPr>
        <p:txBody>
          <a:bodyPr wrap="square">
            <a:spAutoFit/>
          </a:bodyPr>
          <a:lstStyle/>
          <a:p>
            <a:r>
              <a:rPr lang="uk-UA" sz="1200" dirty="0" smtClean="0">
                <a:solidFill>
                  <a:srgbClr val="0C3C7D"/>
                </a:solidFill>
                <a:latin typeface="e-Ukraine Head Light" panose="00000400000000000000" pitchFamily="50" charset="-52"/>
              </a:rPr>
              <a:t>.</a:t>
            </a:r>
            <a:endParaRPr lang="uk-UA" sz="1200" dirty="0">
              <a:solidFill>
                <a:srgbClr val="0C3C7D"/>
              </a:solidFill>
              <a:latin typeface="e-Ukraine Head Light" panose="00000400000000000000" pitchFamily="50" charset="-52"/>
            </a:endParaRPr>
          </a:p>
        </p:txBody>
      </p:sp>
      <p:sp>
        <p:nvSpPr>
          <p:cNvPr id="1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1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pic>
        <p:nvPicPr>
          <p:cNvPr id="19" name="Рисунок 18"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4849"/>
          <a:stretch/>
        </p:blipFill>
        <p:spPr>
          <a:xfrm>
            <a:off x="11243460" y="4745300"/>
            <a:ext cx="776764" cy="1341544"/>
          </a:xfrm>
          <a:prstGeom prst="rect">
            <a:avLst/>
          </a:prstGeom>
        </p:spPr>
      </p:pic>
      <p:sp>
        <p:nvSpPr>
          <p:cNvPr id="20" name="Заголовок 1">
            <a:extLst>
              <a:ext uri="{FF2B5EF4-FFF2-40B4-BE49-F238E27FC236}">
                <a16:creationId xmlns:a16="http://schemas.microsoft.com/office/drawing/2014/main" xmlns="" id="{F9764D95-A9C7-26F8-1E80-CEF041343765}"/>
              </a:ext>
            </a:extLst>
          </p:cNvPr>
          <p:cNvSpPr txBox="1">
            <a:spLocks/>
          </p:cNvSpPr>
          <p:nvPr/>
        </p:nvSpPr>
        <p:spPr>
          <a:xfrm>
            <a:off x="0" y="59369"/>
            <a:ext cx="10834772" cy="6453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uk-UA" sz="2000" b="1" dirty="0" smtClean="0">
                <a:solidFill>
                  <a:srgbClr val="0C3C7D"/>
                </a:solidFill>
                <a:latin typeface="e-Ukraine Head" panose="00000500000000000000" pitchFamily="50" charset="-52"/>
              </a:rPr>
              <a:t>Перші відгуки про реалізацію підприємницьких ідей</a:t>
            </a:r>
            <a:endParaRPr lang="uk-UA" sz="2000" b="1" dirty="0">
              <a:solidFill>
                <a:srgbClr val="0C3C7D"/>
              </a:solidFill>
              <a:latin typeface="e-Ukraine Head" panose="00000500000000000000" pitchFamily="50" charset="-52"/>
            </a:endParaRPr>
          </a:p>
        </p:txBody>
      </p:sp>
      <p:pic>
        <p:nvPicPr>
          <p:cNvPr id="35847" name="Picture 7" descr="На зображенні може бути: 11 людей та текст"/>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7164" y="863866"/>
            <a:ext cx="4197926" cy="2742693"/>
          </a:xfrm>
          <a:prstGeom prst="rect">
            <a:avLst/>
          </a:prstGeom>
          <a:noFill/>
          <a:extLst>
            <a:ext uri="{909E8E84-426E-40DD-AFC4-6F175D3DCCD1}">
              <a14:hiddenFill xmlns:a14="http://schemas.microsoft.com/office/drawing/2010/main">
                <a:solidFill>
                  <a:srgbClr val="FFFFFF"/>
                </a:solidFill>
              </a14:hiddenFill>
            </a:ext>
          </a:extLst>
        </p:spPr>
      </p:pic>
      <p:pic>
        <p:nvPicPr>
          <p:cNvPr id="35849" name="Picture 9" descr="На зображенні може бути: 7 людей та гірськолижний схил"/>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1485" y="3588326"/>
            <a:ext cx="4103897" cy="3079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194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7" y="-62923"/>
            <a:ext cx="11156950" cy="70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0" y="-107733"/>
            <a:ext cx="9989127" cy="819871"/>
          </a:xfrm>
        </p:spPr>
        <p:txBody>
          <a:bodyPr>
            <a:normAutofit fontScale="90000"/>
          </a:bodyPr>
          <a:lstStyle/>
          <a:p>
            <a:r>
              <a:rPr lang="uk-UA" sz="2700" b="1" dirty="0">
                <a:solidFill>
                  <a:srgbClr val="0C3C7D"/>
                </a:solidFill>
                <a:latin typeface="e-Ukraine Head" panose="00000500000000000000" pitchFamily="50" charset="-52"/>
              </a:rPr>
              <a:t>Перші відгуки про реалізацію підприємницьких </a:t>
            </a:r>
            <a:r>
              <a:rPr lang="uk-UA" sz="2700" b="1" dirty="0" smtClean="0">
                <a:solidFill>
                  <a:srgbClr val="0C3C7D"/>
                </a:solidFill>
                <a:latin typeface="e-Ukraine Head" panose="00000500000000000000" pitchFamily="50" charset="-52"/>
              </a:rPr>
              <a:t>ідей</a:t>
            </a:r>
            <a:endParaRPr lang="ru-RU" dirty="0"/>
          </a:p>
        </p:txBody>
      </p:sp>
      <p:sp>
        <p:nvSpPr>
          <p:cNvPr id="3" name="Объект 2"/>
          <p:cNvSpPr>
            <a:spLocks noGrp="1"/>
          </p:cNvSpPr>
          <p:nvPr>
            <p:ph idx="1"/>
          </p:nvPr>
        </p:nvSpPr>
        <p:spPr>
          <a:xfrm>
            <a:off x="609600" y="997527"/>
            <a:ext cx="5818909" cy="5128637"/>
          </a:xfrm>
        </p:spPr>
        <p:txBody>
          <a:bodyPr>
            <a:normAutofit/>
          </a:bodyPr>
          <a:lstStyle/>
          <a:p>
            <a:pPr marL="0" indent="0" algn="just">
              <a:buNone/>
            </a:pPr>
            <a:r>
              <a:rPr lang="uk-UA" sz="2000" b="1" dirty="0">
                <a:solidFill>
                  <a:schemeClr val="tx2"/>
                </a:solidFill>
              </a:rPr>
              <a:t>Михайло </a:t>
            </a:r>
            <a:r>
              <a:rPr lang="uk-UA" sz="2000" b="1" dirty="0" err="1">
                <a:solidFill>
                  <a:schemeClr val="tx2"/>
                </a:solidFill>
              </a:rPr>
              <a:t>Бонда</a:t>
            </a:r>
            <a:r>
              <a:rPr lang="uk-UA" sz="2000" b="1" dirty="0">
                <a:solidFill>
                  <a:schemeClr val="tx2"/>
                </a:solidFill>
              </a:rPr>
              <a:t> – «Організація домашньої міні-молочної ферми з переробленого молока в молочну екологічно-чисту продукцію»</a:t>
            </a:r>
            <a:endParaRPr lang="ru-RU" sz="2000" b="1" dirty="0">
              <a:solidFill>
                <a:schemeClr val="tx2"/>
              </a:solidFill>
            </a:endParaRPr>
          </a:p>
          <a:p>
            <a:pPr marL="0" indent="0">
              <a:buNone/>
            </a:pPr>
            <a:endParaRPr lang="ru-RU" sz="2000" dirty="0">
              <a:solidFill>
                <a:schemeClr val="tx2"/>
              </a:solidFill>
            </a:endParaRPr>
          </a:p>
          <a:p>
            <a:pPr marL="0" indent="0" algn="just">
              <a:buNone/>
            </a:pPr>
            <a:r>
              <a:rPr lang="ru-RU" sz="2000" dirty="0" err="1">
                <a:solidFill>
                  <a:schemeClr val="tx2"/>
                </a:solidFill>
              </a:rPr>
              <a:t>Підприємницька</a:t>
            </a:r>
            <a:r>
              <a:rPr lang="ru-RU" sz="2000" dirty="0">
                <a:solidFill>
                  <a:schemeClr val="tx2"/>
                </a:solidFill>
              </a:rPr>
              <a:t> </a:t>
            </a:r>
            <a:r>
              <a:rPr lang="ru-RU" sz="2000" dirty="0" err="1">
                <a:solidFill>
                  <a:schemeClr val="tx2"/>
                </a:solidFill>
              </a:rPr>
              <a:t>ідея</a:t>
            </a:r>
            <a:r>
              <a:rPr lang="ru-RU" sz="2000" dirty="0">
                <a:solidFill>
                  <a:schemeClr val="tx2"/>
                </a:solidFill>
              </a:rPr>
              <a:t> </a:t>
            </a:r>
            <a:r>
              <a:rPr lang="ru-RU" sz="2000" dirty="0" err="1">
                <a:solidFill>
                  <a:schemeClr val="tx2"/>
                </a:solidFill>
              </a:rPr>
              <a:t>полягала</a:t>
            </a:r>
            <a:r>
              <a:rPr lang="ru-RU" sz="2000" dirty="0">
                <a:solidFill>
                  <a:schemeClr val="tx2"/>
                </a:solidFill>
              </a:rPr>
              <a:t> в </a:t>
            </a:r>
            <a:r>
              <a:rPr lang="ru-RU" sz="2000" dirty="0" err="1">
                <a:solidFill>
                  <a:schemeClr val="tx2"/>
                </a:solidFill>
              </a:rPr>
              <a:t>організації</a:t>
            </a:r>
            <a:r>
              <a:rPr lang="ru-RU" sz="2000" dirty="0">
                <a:solidFill>
                  <a:schemeClr val="tx2"/>
                </a:solidFill>
              </a:rPr>
              <a:t> </a:t>
            </a:r>
            <a:r>
              <a:rPr lang="ru-RU" sz="2000" dirty="0" err="1">
                <a:solidFill>
                  <a:schemeClr val="tx2"/>
                </a:solidFill>
              </a:rPr>
              <a:t>домашньої</a:t>
            </a:r>
            <a:r>
              <a:rPr lang="ru-RU" sz="2000" dirty="0">
                <a:solidFill>
                  <a:schemeClr val="tx2"/>
                </a:solidFill>
              </a:rPr>
              <a:t> </a:t>
            </a:r>
            <a:r>
              <a:rPr lang="ru-RU" sz="2000" dirty="0" err="1" smtClean="0">
                <a:solidFill>
                  <a:schemeClr val="tx2"/>
                </a:solidFill>
              </a:rPr>
              <a:t>молочної</a:t>
            </a:r>
            <a:r>
              <a:rPr lang="ru-RU" sz="2000" dirty="0" smtClean="0">
                <a:solidFill>
                  <a:schemeClr val="tx2"/>
                </a:solidFill>
              </a:rPr>
              <a:t> </a:t>
            </a:r>
            <a:r>
              <a:rPr lang="ru-RU" sz="2000" dirty="0" err="1" smtClean="0">
                <a:solidFill>
                  <a:schemeClr val="tx2"/>
                </a:solidFill>
              </a:rPr>
              <a:t>міні</a:t>
            </a:r>
            <a:r>
              <a:rPr lang="ru-RU" sz="2000" dirty="0" smtClean="0">
                <a:solidFill>
                  <a:schemeClr val="tx2"/>
                </a:solidFill>
              </a:rPr>
              <a:t>-ферми </a:t>
            </a:r>
            <a:r>
              <a:rPr lang="ru-RU" sz="2000" dirty="0">
                <a:solidFill>
                  <a:schemeClr val="tx2"/>
                </a:solidFill>
              </a:rPr>
              <a:t>з </a:t>
            </a:r>
            <a:r>
              <a:rPr lang="ru-RU" sz="2000" dirty="0" err="1">
                <a:solidFill>
                  <a:schemeClr val="tx2"/>
                </a:solidFill>
              </a:rPr>
              <a:t>переробкою</a:t>
            </a:r>
            <a:r>
              <a:rPr lang="ru-RU" sz="2000" dirty="0">
                <a:solidFill>
                  <a:schemeClr val="tx2"/>
                </a:solidFill>
              </a:rPr>
              <a:t>  молока у </a:t>
            </a:r>
            <a:r>
              <a:rPr lang="ru-RU" sz="2000" dirty="0" err="1">
                <a:solidFill>
                  <a:schemeClr val="tx2"/>
                </a:solidFill>
              </a:rPr>
              <a:t>молочну</a:t>
            </a:r>
            <a:r>
              <a:rPr lang="ru-RU" sz="2000" dirty="0">
                <a:solidFill>
                  <a:schemeClr val="tx2"/>
                </a:solidFill>
              </a:rPr>
              <a:t> </a:t>
            </a:r>
            <a:r>
              <a:rPr lang="ru-RU" sz="2000" dirty="0" err="1">
                <a:solidFill>
                  <a:schemeClr val="tx2"/>
                </a:solidFill>
              </a:rPr>
              <a:t>екологічно</a:t>
            </a:r>
            <a:r>
              <a:rPr lang="ru-RU" sz="2000" dirty="0">
                <a:solidFill>
                  <a:schemeClr val="tx2"/>
                </a:solidFill>
              </a:rPr>
              <a:t> </a:t>
            </a:r>
            <a:r>
              <a:rPr lang="ru-RU" sz="2000" dirty="0" err="1">
                <a:solidFill>
                  <a:schemeClr val="tx2"/>
                </a:solidFill>
              </a:rPr>
              <a:t>чисту</a:t>
            </a:r>
            <a:r>
              <a:rPr lang="ru-RU" sz="2000" dirty="0">
                <a:solidFill>
                  <a:schemeClr val="tx2"/>
                </a:solidFill>
              </a:rPr>
              <a:t> </a:t>
            </a:r>
            <a:r>
              <a:rPr lang="ru-RU" sz="2000" dirty="0" err="1">
                <a:solidFill>
                  <a:schemeClr val="tx2"/>
                </a:solidFill>
              </a:rPr>
              <a:t>продукцію</a:t>
            </a:r>
            <a:r>
              <a:rPr lang="ru-RU" sz="2000" dirty="0">
                <a:solidFill>
                  <a:schemeClr val="tx2"/>
                </a:solidFill>
              </a:rPr>
              <a:t> (сметана, масло, </a:t>
            </a:r>
            <a:r>
              <a:rPr lang="ru-RU" sz="2000" dirty="0" err="1">
                <a:solidFill>
                  <a:schemeClr val="tx2"/>
                </a:solidFill>
              </a:rPr>
              <a:t>домашній</a:t>
            </a:r>
            <a:r>
              <a:rPr lang="ru-RU" sz="2000" dirty="0">
                <a:solidFill>
                  <a:schemeClr val="tx2"/>
                </a:solidFill>
              </a:rPr>
              <a:t> </a:t>
            </a:r>
            <a:r>
              <a:rPr lang="ru-RU" sz="2000" dirty="0" err="1">
                <a:solidFill>
                  <a:schemeClr val="tx2"/>
                </a:solidFill>
              </a:rPr>
              <a:t>кисломолочний</a:t>
            </a:r>
            <a:r>
              <a:rPr lang="ru-RU" sz="2000" dirty="0">
                <a:solidFill>
                  <a:schemeClr val="tx2"/>
                </a:solidFill>
              </a:rPr>
              <a:t>  </a:t>
            </a:r>
            <a:r>
              <a:rPr lang="ru-RU" sz="2000" dirty="0" smtClean="0">
                <a:solidFill>
                  <a:schemeClr val="tx2"/>
                </a:solidFill>
              </a:rPr>
              <a:t>сир </a:t>
            </a:r>
            <a:r>
              <a:rPr lang="ru-RU" sz="2000" dirty="0">
                <a:solidFill>
                  <a:schemeClr val="tx2"/>
                </a:solidFill>
              </a:rPr>
              <a:t>та </a:t>
            </a:r>
            <a:r>
              <a:rPr lang="ru-RU" sz="2000" dirty="0" err="1" smtClean="0">
                <a:solidFill>
                  <a:schemeClr val="tx2"/>
                </a:solidFill>
              </a:rPr>
              <a:t>інші</a:t>
            </a:r>
            <a:r>
              <a:rPr lang="ru-RU" sz="2000" dirty="0" smtClean="0">
                <a:solidFill>
                  <a:schemeClr val="tx2"/>
                </a:solidFill>
              </a:rPr>
              <a:t>) </a:t>
            </a:r>
            <a:r>
              <a:rPr lang="ru-RU" sz="2000" dirty="0">
                <a:solidFill>
                  <a:schemeClr val="tx2"/>
                </a:solidFill>
              </a:rPr>
              <a:t>для </a:t>
            </a:r>
            <a:r>
              <a:rPr lang="ru-RU" sz="2000" dirty="0" err="1">
                <a:solidFill>
                  <a:schemeClr val="tx2"/>
                </a:solidFill>
              </a:rPr>
              <a:t>реалізації</a:t>
            </a:r>
            <a:r>
              <a:rPr lang="ru-RU" sz="2000" dirty="0">
                <a:solidFill>
                  <a:schemeClr val="tx2"/>
                </a:solidFill>
              </a:rPr>
              <a:t> в </a:t>
            </a:r>
            <a:r>
              <a:rPr lang="ru-RU" sz="2000" dirty="0" err="1">
                <a:solidFill>
                  <a:schemeClr val="tx2"/>
                </a:solidFill>
              </a:rPr>
              <a:t>торгових</a:t>
            </a:r>
            <a:r>
              <a:rPr lang="ru-RU" sz="2000" dirty="0">
                <a:solidFill>
                  <a:schemeClr val="tx2"/>
                </a:solidFill>
              </a:rPr>
              <a:t> мережах </a:t>
            </a:r>
            <a:r>
              <a:rPr lang="ru-RU" sz="2000" dirty="0" err="1">
                <a:solidFill>
                  <a:schemeClr val="tx2"/>
                </a:solidFill>
              </a:rPr>
              <a:t>Іршавської</a:t>
            </a:r>
            <a:r>
              <a:rPr lang="ru-RU" sz="2000" dirty="0">
                <a:solidFill>
                  <a:schemeClr val="tx2"/>
                </a:solidFill>
              </a:rPr>
              <a:t> </a:t>
            </a:r>
            <a:r>
              <a:rPr lang="ru-RU" sz="2000" dirty="0" err="1">
                <a:solidFill>
                  <a:schemeClr val="tx2"/>
                </a:solidFill>
              </a:rPr>
              <a:t>громади</a:t>
            </a:r>
            <a:r>
              <a:rPr lang="ru-RU" sz="2000" dirty="0">
                <a:solidFill>
                  <a:schemeClr val="tx2"/>
                </a:solidFill>
              </a:rPr>
              <a:t>, а </a:t>
            </a:r>
            <a:r>
              <a:rPr lang="ru-RU" sz="2000" dirty="0" err="1">
                <a:solidFill>
                  <a:schemeClr val="tx2"/>
                </a:solidFill>
              </a:rPr>
              <a:t>надалі</a:t>
            </a:r>
            <a:r>
              <a:rPr lang="ru-RU" sz="2000" dirty="0">
                <a:solidFill>
                  <a:schemeClr val="tx2"/>
                </a:solidFill>
              </a:rPr>
              <a:t> і за </a:t>
            </a:r>
            <a:r>
              <a:rPr lang="ru-RU" sz="2000" dirty="0" err="1">
                <a:solidFill>
                  <a:schemeClr val="tx2"/>
                </a:solidFill>
              </a:rPr>
              <a:t>її</a:t>
            </a:r>
            <a:r>
              <a:rPr lang="ru-RU" sz="2000" dirty="0">
                <a:solidFill>
                  <a:schemeClr val="tx2"/>
                </a:solidFill>
              </a:rPr>
              <a:t> межами. </a:t>
            </a:r>
            <a:r>
              <a:rPr lang="ru-RU" sz="2000" dirty="0" err="1">
                <a:solidFill>
                  <a:schemeClr val="tx2"/>
                </a:solidFill>
              </a:rPr>
              <a:t>Допомога</a:t>
            </a:r>
            <a:r>
              <a:rPr lang="ru-RU" sz="2000" dirty="0">
                <a:solidFill>
                  <a:schemeClr val="tx2"/>
                </a:solidFill>
              </a:rPr>
              <a:t> буде </a:t>
            </a:r>
            <a:r>
              <a:rPr lang="ru-RU" sz="2000" dirty="0" err="1">
                <a:solidFill>
                  <a:schemeClr val="tx2"/>
                </a:solidFill>
              </a:rPr>
              <a:t>спрямована</a:t>
            </a:r>
            <a:r>
              <a:rPr lang="ru-RU" sz="2000" dirty="0">
                <a:solidFill>
                  <a:schemeClr val="tx2"/>
                </a:solidFill>
              </a:rPr>
              <a:t> на </a:t>
            </a:r>
            <a:r>
              <a:rPr lang="ru-RU" sz="2000" dirty="0" err="1">
                <a:solidFill>
                  <a:schemeClr val="tx2"/>
                </a:solidFill>
              </a:rPr>
              <a:t>закупівлю</a:t>
            </a:r>
            <a:r>
              <a:rPr lang="ru-RU" sz="2000" dirty="0">
                <a:solidFill>
                  <a:schemeClr val="tx2"/>
                </a:solidFill>
              </a:rPr>
              <a:t> </a:t>
            </a:r>
            <a:r>
              <a:rPr lang="ru-RU" sz="2000" dirty="0" err="1">
                <a:solidFill>
                  <a:schemeClr val="tx2"/>
                </a:solidFill>
              </a:rPr>
              <a:t>обладнання</a:t>
            </a:r>
            <a:r>
              <a:rPr lang="ru-RU" sz="2000" dirty="0">
                <a:solidFill>
                  <a:schemeClr val="tx2"/>
                </a:solidFill>
              </a:rPr>
              <a:t> для </a:t>
            </a:r>
            <a:r>
              <a:rPr lang="ru-RU" sz="2000" dirty="0" err="1">
                <a:solidFill>
                  <a:schemeClr val="tx2"/>
                </a:solidFill>
              </a:rPr>
              <a:t>переробного</a:t>
            </a:r>
            <a:r>
              <a:rPr lang="ru-RU" sz="2000" dirty="0">
                <a:solidFill>
                  <a:schemeClr val="tx2"/>
                </a:solidFill>
              </a:rPr>
              <a:t> цеху з </a:t>
            </a:r>
            <a:r>
              <a:rPr lang="ru-RU" sz="2000" dirty="0" err="1">
                <a:solidFill>
                  <a:schemeClr val="tx2"/>
                </a:solidFill>
              </a:rPr>
              <a:t>молочної</a:t>
            </a:r>
            <a:r>
              <a:rPr lang="ru-RU" sz="2000" dirty="0">
                <a:solidFill>
                  <a:schemeClr val="tx2"/>
                </a:solidFill>
              </a:rPr>
              <a:t> </a:t>
            </a:r>
            <a:r>
              <a:rPr lang="ru-RU" sz="2000" dirty="0" err="1">
                <a:solidFill>
                  <a:schemeClr val="tx2"/>
                </a:solidFill>
              </a:rPr>
              <a:t>продукції</a:t>
            </a:r>
            <a:r>
              <a:rPr lang="ru-RU" sz="2000" dirty="0">
                <a:solidFill>
                  <a:schemeClr val="tx2"/>
                </a:solidFill>
              </a:rPr>
              <a:t>.</a:t>
            </a:r>
          </a:p>
        </p:txBody>
      </p:sp>
      <p:pic>
        <p:nvPicPr>
          <p:cNvPr id="37890" name="Picture 2" descr="https://rada.info/upload/users_files/35443553/205bd50a102dc1b0f3790a624964478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4527" y="954178"/>
            <a:ext cx="4244781" cy="4158149"/>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кутник 6">
            <a:extLst>
              <a:ext uri="{FF2B5EF4-FFF2-40B4-BE49-F238E27FC236}">
                <a16:creationId xmlns:a16="http://schemas.microsoft.com/office/drawing/2014/main" xmlns="" id="{31A5644E-1B95-3ED7-1799-78799E90141F}"/>
              </a:ext>
            </a:extLst>
          </p:cNvPr>
          <p:cNvSpPr/>
          <p:nvPr/>
        </p:nvSpPr>
        <p:spPr>
          <a:xfrm>
            <a:off x="11155305" y="1"/>
            <a:ext cx="1036695" cy="6858000"/>
          </a:xfrm>
          <a:prstGeom prst="rect">
            <a:avLst/>
          </a:prstGeom>
          <a:solidFill>
            <a:srgbClr val="0C3C7D"/>
          </a:solidFill>
          <a:ln>
            <a:solidFill>
              <a:srgbClr val="0C3C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uk-UA"/>
          </a:p>
        </p:txBody>
      </p:sp>
      <p:pic>
        <p:nvPicPr>
          <p:cNvPr id="6" name="Рисунок 5" descr="Зображення, що містить символ, Шрифт, логотип, Графіка&#10;&#10;Автоматично згенерований опис">
            <a:extLst>
              <a:ext uri="{FF2B5EF4-FFF2-40B4-BE49-F238E27FC236}">
                <a16:creationId xmlns:a16="http://schemas.microsoft.com/office/drawing/2014/main" xmlns="" id="{6AB042E5-ACBE-E04A-F0DE-7D87B77A4B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4849"/>
          <a:stretch/>
        </p:blipFill>
        <p:spPr>
          <a:xfrm>
            <a:off x="11243460" y="5361709"/>
            <a:ext cx="776764" cy="1357745"/>
          </a:xfrm>
          <a:prstGeom prst="rect">
            <a:avLst/>
          </a:prstGeom>
        </p:spPr>
      </p:pic>
      <p:sp>
        <p:nvSpPr>
          <p:cNvPr id="7" name="Прямокутник 16">
            <a:extLst>
              <a:ext uri="{FF2B5EF4-FFF2-40B4-BE49-F238E27FC236}">
                <a16:creationId xmlns:a16="http://schemas.microsoft.com/office/drawing/2014/main" xmlns="" id="{E54DBE2E-B183-7A9A-A03D-BECE7F850884}"/>
              </a:ext>
            </a:extLst>
          </p:cNvPr>
          <p:cNvSpPr/>
          <p:nvPr/>
        </p:nvSpPr>
        <p:spPr>
          <a:xfrm>
            <a:off x="-100668" y="6182685"/>
            <a:ext cx="5817804" cy="675315"/>
          </a:xfrm>
          <a:prstGeom prst="rect">
            <a:avLst/>
          </a:prstGeom>
          <a:solidFill>
            <a:srgbClr val="0C3C7D"/>
          </a:solidFill>
          <a:ln>
            <a:solidFill>
              <a:srgbClr val="0C3C7D"/>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dirty="0">
              <a:solidFill>
                <a:srgbClr val="0C3C7D"/>
              </a:solidFill>
            </a:endParaRPr>
          </a:p>
        </p:txBody>
      </p:sp>
      <p:sp>
        <p:nvSpPr>
          <p:cNvPr id="8" name="Прямокутник 17">
            <a:extLst>
              <a:ext uri="{FF2B5EF4-FFF2-40B4-BE49-F238E27FC236}">
                <a16:creationId xmlns:a16="http://schemas.microsoft.com/office/drawing/2014/main" xmlns="" id="{7B4C62B4-1C0E-9610-18A0-A7A61190792F}"/>
              </a:ext>
            </a:extLst>
          </p:cNvPr>
          <p:cNvSpPr/>
          <p:nvPr/>
        </p:nvSpPr>
        <p:spPr>
          <a:xfrm>
            <a:off x="5717136" y="6182685"/>
            <a:ext cx="5331166" cy="674688"/>
          </a:xfrm>
          <a:prstGeom prst="rect">
            <a:avLst/>
          </a:prstGeom>
          <a:solidFill>
            <a:srgbClr val="FFDF5C"/>
          </a:solidFill>
          <a:ln>
            <a:solidFill>
              <a:srgbClr val="FFDF5C"/>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uk-UA"/>
          </a:p>
        </p:txBody>
      </p:sp>
    </p:spTree>
    <p:extLst>
      <p:ext uri="{BB962C8B-B14F-4D97-AF65-F5344CB8AC3E}">
        <p14:creationId xmlns:p14="http://schemas.microsoft.com/office/powerpoint/2010/main" val="70332076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568</TotalTime>
  <Words>363</Words>
  <Application>Microsoft Office PowerPoint</Application>
  <PresentationFormat>Произвольный</PresentationFormat>
  <Paragraphs>53</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ДЕПАРТАМЕНТ ЕКОНОМІЧНОГО ТА РЕГІОНАЛЬНОГО РОЗВИТКУ ЗАКАРПАТСЬКОЇ ОВА</vt:lpstr>
      <vt:lpstr>Компенсація частини вартості придбаних альтернативних джерел енергозабезпечення</vt:lpstr>
      <vt:lpstr>Компенсація частини вартості придбаних альтернативних джерел енергозабезпечення</vt:lpstr>
      <vt:lpstr>Компенсація частини вартості придбаних альтернативних джерел енергозабезпечення</vt:lpstr>
      <vt:lpstr>Підтримка стартапів та інновацій в секторі малого та середнього підприємництва. Конкурс Стартапів 2023</vt:lpstr>
      <vt:lpstr>Максим Кльот – «Діяльність спортивно-оздоровчих дитячо-підліткових таборів у Карпатах»  Придбано мобільний татамі та інший спортивний інвентар, завдяки чому стало можливим організувати різноманітні виїзні спортивні дитячі табори та використовувати це все для щоденних тренувань. 28 січня 2024 року відбувся Всеукраїнський чемпіонат з Бразильського Джиу-джитсу «Vynogradiv Open 2024», на якому зібралося майже 250 учасників з різних куточків України. Також вперше проведено 4-денний спортивний зимовий табір. </vt:lpstr>
      <vt:lpstr>Перші відгуки про реалізацію підприємницьких ідей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HELP-підтримка бізнесу в умовах  енергетичної кризи</dc:title>
  <dc:creator>Пользователь</dc:creator>
  <cp:lastModifiedBy>ДЕРТ</cp:lastModifiedBy>
  <cp:revision>42</cp:revision>
  <cp:lastPrinted>2024-02-14T14:05:20Z</cp:lastPrinted>
  <dcterms:created xsi:type="dcterms:W3CDTF">2023-08-10T07:33:57Z</dcterms:created>
  <dcterms:modified xsi:type="dcterms:W3CDTF">2024-02-15T14:40:08Z</dcterms:modified>
</cp:coreProperties>
</file>